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451" r:id="rId2"/>
    <p:sldId id="452" r:id="rId3"/>
    <p:sldId id="453" r:id="rId4"/>
    <p:sldId id="590" r:id="rId5"/>
    <p:sldId id="697" r:id="rId6"/>
    <p:sldId id="696" r:id="rId7"/>
    <p:sldId id="454" r:id="rId8"/>
    <p:sldId id="456" r:id="rId9"/>
    <p:sldId id="457" r:id="rId10"/>
    <p:sldId id="561" r:id="rId11"/>
    <p:sldId id="459" r:id="rId12"/>
    <p:sldId id="460" r:id="rId13"/>
    <p:sldId id="599" r:id="rId14"/>
    <p:sldId id="601" r:id="rId15"/>
    <p:sldId id="602" r:id="rId16"/>
    <p:sldId id="603" r:id="rId17"/>
    <p:sldId id="604" r:id="rId18"/>
    <p:sldId id="608" r:id="rId19"/>
    <p:sldId id="609" r:id="rId20"/>
    <p:sldId id="610" r:id="rId21"/>
    <p:sldId id="611" r:id="rId22"/>
    <p:sldId id="613" r:id="rId23"/>
    <p:sldId id="612" r:id="rId24"/>
    <p:sldId id="614" r:id="rId25"/>
    <p:sldId id="615" r:id="rId26"/>
    <p:sldId id="616" r:id="rId27"/>
    <p:sldId id="617" r:id="rId28"/>
    <p:sldId id="618" r:id="rId29"/>
    <p:sldId id="619" r:id="rId30"/>
    <p:sldId id="620" r:id="rId31"/>
    <p:sldId id="621" r:id="rId32"/>
    <p:sldId id="622" r:id="rId33"/>
    <p:sldId id="623" r:id="rId34"/>
    <p:sldId id="624" r:id="rId35"/>
    <p:sldId id="625" r:id="rId36"/>
    <p:sldId id="626" r:id="rId37"/>
    <p:sldId id="627" r:id="rId38"/>
    <p:sldId id="628" r:id="rId39"/>
    <p:sldId id="629" r:id="rId40"/>
    <p:sldId id="630" r:id="rId41"/>
    <p:sldId id="631" r:id="rId42"/>
    <p:sldId id="632" r:id="rId43"/>
    <p:sldId id="633" r:id="rId44"/>
    <p:sldId id="634" r:id="rId45"/>
    <p:sldId id="635" r:id="rId46"/>
    <p:sldId id="636" r:id="rId47"/>
    <p:sldId id="637" r:id="rId48"/>
    <p:sldId id="638" r:id="rId49"/>
    <p:sldId id="639" r:id="rId50"/>
    <p:sldId id="640" r:id="rId51"/>
    <p:sldId id="641" r:id="rId52"/>
    <p:sldId id="642" r:id="rId53"/>
    <p:sldId id="643" r:id="rId54"/>
    <p:sldId id="644" r:id="rId55"/>
    <p:sldId id="645" r:id="rId56"/>
    <p:sldId id="646" r:id="rId57"/>
    <p:sldId id="647" r:id="rId58"/>
    <p:sldId id="649" r:id="rId59"/>
    <p:sldId id="650" r:id="rId60"/>
    <p:sldId id="651" r:id="rId61"/>
    <p:sldId id="652" r:id="rId62"/>
    <p:sldId id="653" r:id="rId63"/>
    <p:sldId id="655" r:id="rId64"/>
    <p:sldId id="656" r:id="rId65"/>
    <p:sldId id="657" r:id="rId66"/>
    <p:sldId id="703" r:id="rId67"/>
    <p:sldId id="658" r:id="rId68"/>
    <p:sldId id="659" r:id="rId69"/>
    <p:sldId id="660" r:id="rId70"/>
    <p:sldId id="661" r:id="rId71"/>
    <p:sldId id="662" r:id="rId72"/>
    <p:sldId id="663" r:id="rId73"/>
    <p:sldId id="664" r:id="rId74"/>
    <p:sldId id="665" r:id="rId75"/>
    <p:sldId id="666" r:id="rId76"/>
    <p:sldId id="667" r:id="rId77"/>
    <p:sldId id="668" r:id="rId78"/>
    <p:sldId id="669" r:id="rId79"/>
    <p:sldId id="670" r:id="rId80"/>
    <p:sldId id="673" r:id="rId81"/>
    <p:sldId id="674" r:id="rId82"/>
    <p:sldId id="675" r:id="rId83"/>
    <p:sldId id="676" r:id="rId84"/>
    <p:sldId id="677" r:id="rId85"/>
    <p:sldId id="678" r:id="rId86"/>
    <p:sldId id="679" r:id="rId87"/>
    <p:sldId id="680" r:id="rId88"/>
    <p:sldId id="681" r:id="rId89"/>
    <p:sldId id="682" r:id="rId90"/>
    <p:sldId id="683" r:id="rId91"/>
    <p:sldId id="684" r:id="rId92"/>
    <p:sldId id="685" r:id="rId93"/>
    <p:sldId id="686" r:id="rId94"/>
    <p:sldId id="687" r:id="rId95"/>
    <p:sldId id="688" r:id="rId96"/>
    <p:sldId id="689" r:id="rId97"/>
    <p:sldId id="691" r:id="rId98"/>
    <p:sldId id="690" r:id="rId99"/>
    <p:sldId id="692" r:id="rId100"/>
    <p:sldId id="693" r:id="rId101"/>
    <p:sldId id="694" r:id="rId102"/>
    <p:sldId id="695" r:id="rId103"/>
    <p:sldId id="698" r:id="rId104"/>
    <p:sldId id="700" r:id="rId105"/>
    <p:sldId id="701" r:id="rId106"/>
    <p:sldId id="595" r:id="rId107"/>
    <p:sldId id="516"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8267E"/>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2" autoAdjust="0"/>
    <p:restoredTop sz="94538" autoAdjust="0"/>
  </p:normalViewPr>
  <p:slideViewPr>
    <p:cSldViewPr>
      <p:cViewPr varScale="1">
        <p:scale>
          <a:sx n="109" d="100"/>
          <a:sy n="109"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B4B32-2088-4CDC-B596-539311BAC0D4}"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2179D-1BD7-452F-95DB-667DE52B722F}" type="slidenum">
              <a:rPr lang="en-US" smtClean="0"/>
              <a:pPr/>
              <a:t>‹#›</a:t>
            </a:fld>
            <a:endParaRPr lang="en-US"/>
          </a:p>
        </p:txBody>
      </p:sp>
    </p:spTree>
    <p:extLst>
      <p:ext uri="{BB962C8B-B14F-4D97-AF65-F5344CB8AC3E}">
        <p14:creationId xmlns:p14="http://schemas.microsoft.com/office/powerpoint/2010/main" val="31531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22179D-1BD7-452F-95DB-667DE52B722F}" type="slidenum">
              <a:rPr lang="en-US" smtClean="0"/>
              <a:pPr/>
              <a:t>23</a:t>
            </a:fld>
            <a:endParaRPr lang="en-US"/>
          </a:p>
        </p:txBody>
      </p:sp>
    </p:spTree>
    <p:extLst>
      <p:ext uri="{BB962C8B-B14F-4D97-AF65-F5344CB8AC3E}">
        <p14:creationId xmlns:p14="http://schemas.microsoft.com/office/powerpoint/2010/main" val="185625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D00BE2-634D-4C3F-9FCD-D59F63CD4A25}"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00BE2-634D-4C3F-9FCD-D59F63CD4A25}"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00BE2-634D-4C3F-9FCD-D59F63CD4A25}"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0">
                <a:solidFill>
                  <a:srgbClr val="7030A0"/>
                </a:solidFill>
              </a:defRPr>
            </a:lvl1pPr>
          </a:lstStyle>
          <a:p>
            <a:fld id="{97D00BE2-634D-4C3F-9FCD-D59F63CD4A25}" type="datetimeFigureOut">
              <a:rPr lang="en-US" smtClean="0"/>
              <a:pPr/>
              <a:t>1/28/2020</a:t>
            </a:fld>
            <a:endParaRPr lang="en-US" dirty="0"/>
          </a:p>
        </p:txBody>
      </p:sp>
      <p:sp>
        <p:nvSpPr>
          <p:cNvPr id="5" name="Footer Placeholder 4"/>
          <p:cNvSpPr>
            <a:spLocks noGrp="1"/>
          </p:cNvSpPr>
          <p:nvPr>
            <p:ph type="ftr" sz="quarter" idx="11"/>
          </p:nvPr>
        </p:nvSpPr>
        <p:spPr/>
        <p:txBody>
          <a:bodyPr/>
          <a:lstStyle>
            <a:lvl1pPr>
              <a:defRPr baseline="0">
                <a:solidFill>
                  <a:srgbClr val="7030A0"/>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00BE2-634D-4C3F-9FCD-D59F63CD4A25}"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D00BE2-634D-4C3F-9FCD-D59F63CD4A25}"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D00BE2-634D-4C3F-9FCD-D59F63CD4A25}"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D00BE2-634D-4C3F-9FCD-D59F63CD4A25}"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00BE2-634D-4C3F-9FCD-D59F63CD4A25}"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00BE2-634D-4C3F-9FCD-D59F63CD4A25}"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00BE2-634D-4C3F-9FCD-D59F63CD4A25}"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5394E-D171-44F0-AEB4-1ACC06A5E5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00BE2-634D-4C3F-9FCD-D59F63CD4A25}"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5394E-D171-44F0-AEB4-1ACC06A5E5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suhsc.edu/administration/academic/ors/grants_contracts_processing.aspx" TargetMode="External"/><Relationship Id="rId2" Type="http://schemas.openxmlformats.org/officeDocument/2006/relationships/hyperlink" Target="mailto:Nbarro@lsuhsc.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lsuhsc.edu/administration/academic/ors/docs/Helpful_Administrative_%20Information.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lsuhsc.edu/administration/academic/o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grants.nih.gov/grants/sharing.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grants.nih.gov/grants/rppr/rppr_instruction_guide.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grants.nih.gov/grants/funding/2590/2590othersupport.doc"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selectagents.gov/Select%20Agents%20and%20Toxins.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rants.nih.gov/grants/policy/myf.ht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grants.nih.gov/ClinicalTrials_fdaaa/index.ht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dirty="0"/>
          </a:p>
        </p:txBody>
      </p:sp>
      <p:sp>
        <p:nvSpPr>
          <p:cNvPr id="4" name="Footer Placeholder 4"/>
          <p:cNvSpPr>
            <a:spLocks noGrp="1"/>
          </p:cNvSpPr>
          <p:nvPr>
            <p:ph type="ftr" sz="quarter" idx="11"/>
          </p:nvPr>
        </p:nvSpPr>
        <p:spPr/>
        <p:txBody>
          <a:bodyPr/>
          <a:lstStyle/>
          <a:p>
            <a:pPr>
              <a:defRPr/>
            </a:pPr>
            <a:r>
              <a:rPr lang="en-US" dirty="0"/>
              <a:t>LSUHSC-NO ORS Training Series</a:t>
            </a:r>
          </a:p>
        </p:txBody>
      </p:sp>
      <p:sp>
        <p:nvSpPr>
          <p:cNvPr id="5" name="Slide Number Placeholder 5"/>
          <p:cNvSpPr>
            <a:spLocks noGrp="1"/>
          </p:cNvSpPr>
          <p:nvPr>
            <p:ph type="sldNum" sz="quarter" idx="4294967295"/>
          </p:nvPr>
        </p:nvSpPr>
        <p:spPr>
          <a:xfrm>
            <a:off x="6553200" y="6356350"/>
            <a:ext cx="2133600" cy="365125"/>
          </a:xfrm>
        </p:spPr>
        <p:txBody>
          <a:bodyPr/>
          <a:lstStyle/>
          <a:p>
            <a:pPr>
              <a:defRPr/>
            </a:pPr>
            <a:fld id="{5ABA0C0D-24C7-497A-A139-300DDEDB6BB1}" type="slidenum">
              <a:rPr lang="en-US">
                <a:solidFill>
                  <a:srgbClr val="7030A0"/>
                </a:solidFill>
              </a:rPr>
              <a:pPr>
                <a:defRPr/>
              </a:pPr>
              <a:t>1</a:t>
            </a:fld>
            <a:endParaRPr lang="en-US" dirty="0">
              <a:solidFill>
                <a:srgbClr val="7030A0"/>
              </a:solidFill>
            </a:endParaRPr>
          </a:p>
        </p:txBody>
      </p:sp>
      <p:sp>
        <p:nvSpPr>
          <p:cNvPr id="4101" name="Rectangle 4"/>
          <p:cNvSpPr>
            <a:spLocks noGrp="1" noChangeArrowheads="1"/>
          </p:cNvSpPr>
          <p:nvPr>
            <p:ph type="title"/>
          </p:nvPr>
        </p:nvSpPr>
        <p:spPr>
          <a:xfrm>
            <a:off x="381000" y="1676400"/>
            <a:ext cx="8229600" cy="3124200"/>
          </a:xfrm>
        </p:spPr>
        <p:txBody>
          <a:bodyPr/>
          <a:lstStyle/>
          <a:p>
            <a:pPr eaLnBrk="1" hangingPunct="1"/>
            <a:r>
              <a:rPr lang="en-US" b="1" dirty="0" smtClean="0">
                <a:solidFill>
                  <a:srgbClr val="7030A0"/>
                </a:solidFill>
                <a:latin typeface="Comic Sans MS" pitchFamily="66" charset="0"/>
              </a:rPr>
              <a:t>Preparing the NIH</a:t>
            </a:r>
            <a:br>
              <a:rPr lang="en-US" b="1" dirty="0" smtClean="0">
                <a:solidFill>
                  <a:srgbClr val="7030A0"/>
                </a:solidFill>
                <a:latin typeface="Comic Sans MS" pitchFamily="66" charset="0"/>
              </a:rPr>
            </a:br>
            <a:r>
              <a:rPr lang="en-US" b="1" dirty="0" smtClean="0">
                <a:solidFill>
                  <a:srgbClr val="7030A0"/>
                </a:solidFill>
                <a:latin typeface="Comic Sans MS" pitchFamily="66" charset="0"/>
              </a:rPr>
              <a:t>Research Performance Progress Report</a:t>
            </a:r>
            <a:br>
              <a:rPr lang="en-US" b="1" dirty="0" smtClean="0">
                <a:solidFill>
                  <a:srgbClr val="7030A0"/>
                </a:solidFill>
                <a:latin typeface="Comic Sans MS" pitchFamily="66" charset="0"/>
              </a:rPr>
            </a:br>
            <a:r>
              <a:rPr lang="en-US" sz="6600" b="1" dirty="0" smtClean="0">
                <a:solidFill>
                  <a:srgbClr val="7030A0"/>
                </a:solidFill>
                <a:latin typeface="Comic Sans MS" pitchFamily="66" charset="0"/>
              </a:rPr>
              <a:t>(RPPR)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a:t>LSUHSC-NO ORS Training Series</a:t>
            </a:r>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C4A03DDB-0855-4E51-BD53-305376A44795}" type="slidenum">
              <a:rPr lang="en-US">
                <a:solidFill>
                  <a:srgbClr val="7030A0"/>
                </a:solidFill>
              </a:rPr>
              <a:pPr>
                <a:defRPr/>
              </a:pPr>
              <a:t>10</a:t>
            </a:fld>
            <a:endParaRPr lang="en-US" dirty="0">
              <a:solidFill>
                <a:srgbClr val="7030A0"/>
              </a:solidFill>
            </a:endParaRPr>
          </a:p>
        </p:txBody>
      </p:sp>
      <p:sp>
        <p:nvSpPr>
          <p:cNvPr id="10245"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3600" b="1" dirty="0" smtClean="0">
                <a:solidFill>
                  <a:srgbClr val="7030A0"/>
                </a:solidFill>
                <a:latin typeface="Comic Sans MS" pitchFamily="66" charset="0"/>
              </a:rPr>
              <a:t>Due Dates to the Sponsor</a:t>
            </a:r>
          </a:p>
        </p:txBody>
      </p:sp>
      <p:sp>
        <p:nvSpPr>
          <p:cNvPr id="10246" name="Rectangle 3"/>
          <p:cNvSpPr>
            <a:spLocks noGrp="1" noChangeArrowheads="1"/>
          </p:cNvSpPr>
          <p:nvPr>
            <p:ph type="body" idx="1"/>
          </p:nvPr>
        </p:nvSpPr>
        <p:spPr>
          <a:xfrm>
            <a:off x="533400" y="1447800"/>
            <a:ext cx="8229600" cy="4983163"/>
          </a:xfrm>
        </p:spPr>
        <p:txBody>
          <a:bodyPr>
            <a:normAutofit lnSpcReduction="10000"/>
          </a:bodyPr>
          <a:lstStyle/>
          <a:p>
            <a:pPr>
              <a:lnSpc>
                <a:spcPct val="90000"/>
              </a:lnSpc>
            </a:pPr>
            <a:r>
              <a:rPr lang="en-US" sz="2000" dirty="0" smtClean="0"/>
              <a:t>If an award is issued under the SNAP (Streamlined Noncompeting Award Process) provisions, the progress report is due the 15th of the month preceding the month in which the budget period ends (e.g., if the budget period ends 11/30, the due date is 10/15). If the 15th falls on a weekend or Federal holiday, the due date is automatically extended to the next business day.</a:t>
            </a:r>
          </a:p>
          <a:p>
            <a:pPr>
              <a:lnSpc>
                <a:spcPct val="90000"/>
              </a:lnSpc>
              <a:buNone/>
            </a:pPr>
            <a:endParaRPr lang="en-US" sz="2000" dirty="0" smtClean="0"/>
          </a:p>
          <a:p>
            <a:pPr>
              <a:lnSpc>
                <a:spcPct val="90000"/>
              </a:lnSpc>
            </a:pPr>
            <a:r>
              <a:rPr lang="en-US" sz="2000" dirty="0" smtClean="0"/>
              <a:t>If an award is not issued under the SNAP provisions, the progress report is due the first of the month preceding the month in which the budget period ends (e.g., if the budget period ends 11/30, the due date is 10/1).</a:t>
            </a:r>
          </a:p>
          <a:p>
            <a:pPr>
              <a:lnSpc>
                <a:spcPct val="90000"/>
              </a:lnSpc>
              <a:buNone/>
            </a:pPr>
            <a:endParaRPr lang="en-US" sz="2000" dirty="0" smtClean="0"/>
          </a:p>
          <a:p>
            <a:pPr>
              <a:lnSpc>
                <a:spcPct val="90000"/>
              </a:lnSpc>
            </a:pPr>
            <a:r>
              <a:rPr lang="en-US" sz="2000" dirty="0" smtClean="0"/>
              <a:t>For Fellowships the progress report is due two months before the beginning date of the next budget period.</a:t>
            </a:r>
          </a:p>
          <a:p>
            <a:pPr>
              <a:lnSpc>
                <a:spcPct val="90000"/>
              </a:lnSpc>
              <a:buNone/>
            </a:pPr>
            <a:endParaRPr lang="en-US" sz="2000" dirty="0" smtClean="0"/>
          </a:p>
          <a:p>
            <a:pPr>
              <a:lnSpc>
                <a:spcPct val="90000"/>
              </a:lnSpc>
            </a:pPr>
            <a:r>
              <a:rPr lang="en-US" sz="2000" dirty="0" smtClean="0"/>
              <a:t>Occasionally the Notice of Award (</a:t>
            </a:r>
            <a:r>
              <a:rPr lang="en-US" sz="2000" dirty="0" err="1" smtClean="0"/>
              <a:t>NoA</a:t>
            </a:r>
            <a:r>
              <a:rPr lang="en-US" sz="2000" dirty="0" smtClean="0"/>
              <a:t>) will indicate a different due date which will supersede these dates. Grantees should consult the </a:t>
            </a:r>
            <a:r>
              <a:rPr lang="en-US" sz="2000" dirty="0" err="1" smtClean="0"/>
              <a:t>NoA</a:t>
            </a:r>
            <a:r>
              <a:rPr lang="en-US" sz="2000" dirty="0" smtClean="0"/>
              <a:t> to determine when SNAP procedures apply.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Electronically Routing the RPPR for Submission to the NIH</a:t>
            </a:r>
          </a:p>
        </p:txBody>
      </p:sp>
      <p:sp>
        <p:nvSpPr>
          <p:cNvPr id="13315" name="Content Placeholder 2"/>
          <p:cNvSpPr>
            <a:spLocks noGrp="1"/>
          </p:cNvSpPr>
          <p:nvPr>
            <p:ph idx="1"/>
          </p:nvPr>
        </p:nvSpPr>
        <p:spPr/>
        <p:txBody>
          <a:bodyPr>
            <a:normAutofit fontScale="92500" lnSpcReduction="10000"/>
          </a:bodyPr>
          <a:lstStyle/>
          <a:p>
            <a:r>
              <a:rPr lang="en-US" dirty="0" smtClean="0"/>
              <a:t>Upon receipt of an e-mail from the Office of Research Services that the RPPR has been signed, the PD/PI should select the Route button to electronically route the report </a:t>
            </a:r>
            <a:r>
              <a:rPr lang="en-US" u="sng" dirty="0" smtClean="0"/>
              <a:t>to Dr. Moerschbaecher </a:t>
            </a:r>
            <a:r>
              <a:rPr lang="en-US" dirty="0" smtClean="0"/>
              <a:t>for submission to the NIH.</a:t>
            </a:r>
          </a:p>
          <a:p>
            <a:r>
              <a:rPr lang="en-US" dirty="0" smtClean="0"/>
              <a:t>Only the PD/PI (not his/her ASST) can electronically route the report!</a:t>
            </a:r>
          </a:p>
          <a:p>
            <a:r>
              <a:rPr lang="en-US" dirty="0" smtClean="0"/>
              <a:t>Only the Signing Official (Dr. Moerschbaecher) has the authority and capability to submit the report to the NIH.</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100</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Electronically Routing the RPPR for Submission to the NIH</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101</a:t>
            </a:fld>
            <a:endParaRPr lang="en-US" dirty="0">
              <a:solidFill>
                <a:srgbClr val="7030A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676400"/>
            <a:ext cx="8229600" cy="426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Electronically Routing the RPPR for Submission to the NIH</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102</a:t>
            </a:fld>
            <a:endParaRPr lang="en-US" dirty="0">
              <a:solidFill>
                <a:srgbClr val="7030A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676400"/>
            <a:ext cx="8229600" cy="4267200"/>
          </a:xfrm>
          <a:prstGeom prst="rect">
            <a:avLst/>
          </a:prstGeom>
          <a:noFill/>
          <a:ln w="9525">
            <a:noFill/>
            <a:miter lim="800000"/>
            <a:headEnd/>
            <a:tailEnd/>
          </a:ln>
        </p:spPr>
      </p:pic>
      <p:sp>
        <p:nvSpPr>
          <p:cNvPr id="8" name="TextBox 7"/>
          <p:cNvSpPr txBox="1"/>
          <p:nvPr/>
        </p:nvSpPr>
        <p:spPr>
          <a:xfrm>
            <a:off x="3581400" y="3200400"/>
            <a:ext cx="4800600" cy="1508105"/>
          </a:xfrm>
          <a:prstGeom prst="rect">
            <a:avLst/>
          </a:prstGeom>
          <a:solidFill>
            <a:srgbClr val="FFFFCC"/>
          </a:solidFill>
          <a:ln w="25400">
            <a:solidFill>
              <a:srgbClr val="FF0000"/>
            </a:solidFill>
          </a:ln>
        </p:spPr>
        <p:txBody>
          <a:bodyPr wrap="square" rtlCol="0">
            <a:spAutoFit/>
          </a:bodyPr>
          <a:lstStyle/>
          <a:p>
            <a:r>
              <a:rPr lang="en-US" b="1" dirty="0" smtClean="0">
                <a:solidFill>
                  <a:srgbClr val="7030A0"/>
                </a:solidFill>
                <a:latin typeface="Comic Sans MS" pitchFamily="66" charset="0"/>
              </a:rPr>
              <a:t>Select </a:t>
            </a:r>
            <a:r>
              <a:rPr lang="en-US" sz="2800" b="1" dirty="0" smtClean="0">
                <a:solidFill>
                  <a:srgbClr val="7030A0"/>
                </a:solidFill>
                <a:latin typeface="Comic Sans MS" pitchFamily="66" charset="0"/>
              </a:rPr>
              <a:t>Joseph Moerschbaecher </a:t>
            </a:r>
            <a:r>
              <a:rPr lang="en-US" b="1" dirty="0" smtClean="0">
                <a:solidFill>
                  <a:srgbClr val="7030A0"/>
                </a:solidFill>
                <a:latin typeface="Comic Sans MS" pitchFamily="66" charset="0"/>
              </a:rPr>
              <a:t>from this drop-down list.  </a:t>
            </a:r>
            <a:r>
              <a:rPr lang="en-US" b="1" u="sng" dirty="0" smtClean="0">
                <a:solidFill>
                  <a:srgbClr val="7030A0"/>
                </a:solidFill>
                <a:latin typeface="Comic Sans MS" pitchFamily="66" charset="0"/>
              </a:rPr>
              <a:t>Not</a:t>
            </a:r>
            <a:r>
              <a:rPr lang="en-US" b="1" dirty="0" smtClean="0">
                <a:solidFill>
                  <a:srgbClr val="7030A0"/>
                </a:solidFill>
                <a:latin typeface="Comic Sans MS" pitchFamily="66" charset="0"/>
              </a:rPr>
              <a:t> Nicole Hammill.  </a:t>
            </a:r>
            <a:r>
              <a:rPr lang="en-US" b="1" u="sng" dirty="0" smtClean="0">
                <a:solidFill>
                  <a:srgbClr val="7030A0"/>
                </a:solidFill>
                <a:latin typeface="Comic Sans MS" pitchFamily="66" charset="0"/>
              </a:rPr>
              <a:t>Not</a:t>
            </a:r>
            <a:r>
              <a:rPr lang="en-US" b="1" dirty="0" smtClean="0">
                <a:solidFill>
                  <a:srgbClr val="7030A0"/>
                </a:solidFill>
                <a:latin typeface="Comic Sans MS" pitchFamily="66" charset="0"/>
              </a:rPr>
              <a:t> Ella Lee.  </a:t>
            </a:r>
            <a:r>
              <a:rPr lang="en-US" b="1" u="sng" dirty="0" smtClean="0">
                <a:solidFill>
                  <a:srgbClr val="7030A0"/>
                </a:solidFill>
                <a:latin typeface="Comic Sans MS" pitchFamily="66" charset="0"/>
              </a:rPr>
              <a:t>Not</a:t>
            </a:r>
            <a:r>
              <a:rPr lang="en-US" b="1" dirty="0" smtClean="0">
                <a:solidFill>
                  <a:srgbClr val="7030A0"/>
                </a:solidFill>
                <a:latin typeface="Comic Sans MS" pitchFamily="66" charset="0"/>
              </a:rPr>
              <a:t> Rose Castay.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Electronically Routing the RPPR for Submission to the NIH</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103</a:t>
            </a:fld>
            <a:endParaRPr lang="en-US" dirty="0">
              <a:solidFill>
                <a:srgbClr val="7030A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1905000"/>
            <a:ext cx="8229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Electronically Routing the RPPR for Submission to the NIH</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104</a:t>
            </a:fld>
            <a:endParaRPr lang="en-US" dirty="0">
              <a:solidFill>
                <a:srgbClr val="7030A0"/>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1752600"/>
            <a:ext cx="7924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Electronically Routing the RPPR for Submission to the NIH</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105</a:t>
            </a:fld>
            <a:endParaRPr lang="en-US" dirty="0">
              <a:solidFill>
                <a:srgbClr val="7030A0"/>
              </a:solidFill>
            </a:endParaRPr>
          </a:p>
        </p:txBody>
      </p:sp>
      <p:sp>
        <p:nvSpPr>
          <p:cNvPr id="9" name="Content Placeholder 8"/>
          <p:cNvSpPr>
            <a:spLocks noGrp="1"/>
          </p:cNvSpPr>
          <p:nvPr>
            <p:ph idx="1"/>
          </p:nvPr>
        </p:nvSpPr>
        <p:spPr/>
        <p:txBody>
          <a:bodyPr>
            <a:normAutofit fontScale="47500" lnSpcReduction="20000"/>
          </a:bodyPr>
          <a:lstStyle/>
          <a:p>
            <a:endParaRPr lang="en-US" sz="3800" b="1" dirty="0" smtClean="0"/>
          </a:p>
          <a:p>
            <a:r>
              <a:rPr lang="en-US" sz="5000" b="1" dirty="0" smtClean="0"/>
              <a:t>The PD/PI will receive an e-mail confirming submission to the NIH:</a:t>
            </a:r>
          </a:p>
          <a:p>
            <a:r>
              <a:rPr lang="en-US" dirty="0" smtClean="0"/>
              <a:t/>
            </a:r>
            <a:br>
              <a:rPr lang="en-US" dirty="0" smtClean="0"/>
            </a:br>
            <a:r>
              <a:rPr lang="en-US" dirty="0"/>
              <a:t>*** This is an automated notification - Please do not reply to this message. ***</a:t>
            </a:r>
          </a:p>
          <a:p>
            <a:endParaRPr lang="en-US" dirty="0"/>
          </a:p>
          <a:p>
            <a:endParaRPr lang="en-US" dirty="0"/>
          </a:p>
          <a:p>
            <a:pPr marL="0" indent="0">
              <a:buNone/>
            </a:pPr>
            <a:r>
              <a:rPr lang="en-US" dirty="0"/>
              <a:t>Moerschbaecher, Joseph M. has submitted RPPR for Grant </a:t>
            </a:r>
            <a:r>
              <a:rPr lang="en-US" dirty="0" smtClean="0"/>
              <a:t>R01NSXXXXXX-02 </a:t>
            </a:r>
            <a:r>
              <a:rPr lang="en-US" dirty="0"/>
              <a:t>associated with Program Director/Principal Investigator </a:t>
            </a:r>
            <a:r>
              <a:rPr lang="en-US" dirty="0" smtClean="0"/>
              <a:t>_____________and </a:t>
            </a:r>
            <a:r>
              <a:rPr lang="en-US" dirty="0"/>
              <a:t>may now be viewed in the </a:t>
            </a:r>
            <a:r>
              <a:rPr lang="en-US" dirty="0" err="1"/>
              <a:t>eRA</a:t>
            </a:r>
            <a:r>
              <a:rPr lang="en-US" dirty="0"/>
              <a:t> Commons by going to Status, executing a query for the grant and selecting link associated with the Grant Number. If you have any questions about this email, please contact Moerschbaecher, Joseph M. at ERA_SO_ACCT@lsuhsc.edu , who initiated this action.</a:t>
            </a:r>
          </a:p>
          <a:p>
            <a:endParaRPr lang="en-US" dirty="0"/>
          </a:p>
          <a:p>
            <a:pPr marL="0" indent="0">
              <a:buNone/>
            </a:pPr>
            <a:r>
              <a:rPr lang="en-US" dirty="0"/>
              <a:t>For any further questions about this email, please contact the </a:t>
            </a:r>
            <a:r>
              <a:rPr lang="en-US" dirty="0" err="1"/>
              <a:t>eRA</a:t>
            </a:r>
            <a:r>
              <a:rPr lang="en-US" dirty="0"/>
              <a:t> Help Desk at our preferred method of contact https://public.era.nih.gov/commonshelp or call 1-866-504-9552 (</a:t>
            </a:r>
            <a:r>
              <a:rPr lang="en-US" dirty="0" err="1"/>
              <a:t>tty</a:t>
            </a:r>
            <a:r>
              <a:rPr lang="en-US" dirty="0"/>
              <a:t>: 301-451-5939) or commons@od.nih.gov . Please access the Commons at http://public.era.nih.gov/commons/</a:t>
            </a:r>
          </a:p>
          <a:p>
            <a:endParaRPr lang="en-US" dirty="0"/>
          </a:p>
          <a:p>
            <a:pPr marL="0" indent="0">
              <a:buNone/>
            </a:pPr>
            <a:r>
              <a:rPr lang="en-US" dirty="0"/>
              <a:t>For more information please visit http://era.nih.gov/</a:t>
            </a:r>
          </a:p>
          <a:p>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590800"/>
            <a:ext cx="8229600" cy="1249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noProof="0" dirty="0" smtClean="0">
                <a:solidFill>
                  <a:srgbClr val="7030A0"/>
                </a:solidFill>
                <a:latin typeface="Comic Sans MS" pitchFamily="66" charset="0"/>
                <a:ea typeface="+mj-ea"/>
                <a:cs typeface="+mj-cs"/>
              </a:rPr>
              <a:t>Questions?</a:t>
            </a:r>
            <a:endParaRPr kumimoji="0" lang="en-US" sz="6600" b="1" i="0" u="none" strike="noStrike" kern="1200" cap="none" spc="0" normalizeH="0" baseline="0" noProof="0" dirty="0" smtClean="0">
              <a:ln>
                <a:noFill/>
              </a:ln>
              <a:solidFill>
                <a:srgbClr val="7030A0"/>
              </a:solidFill>
              <a:effectLst/>
              <a:uLnTx/>
              <a:uFillTx/>
              <a:latin typeface="Comic Sans MS" pitchFamily="66" charset="0"/>
              <a:ea typeface="+mj-ea"/>
              <a:cs typeface="+mj-cs"/>
            </a:endParaRPr>
          </a:p>
        </p:txBody>
      </p:sp>
      <p:sp>
        <p:nvSpPr>
          <p:cNvPr id="6" name="Date Placeholder 5"/>
          <p:cNvSpPr>
            <a:spLocks noGrp="1"/>
          </p:cNvSpPr>
          <p:nvPr>
            <p:ph type="dt" sz="half" idx="10"/>
          </p:nvPr>
        </p:nvSpPr>
        <p:spPr/>
        <p:txBody>
          <a:bodyPr/>
          <a:lstStyle/>
          <a:p>
            <a:fld id="{57BCCC33-B940-4815-8EE4-6D6B8B0B7D5C}" type="datetime1">
              <a:rPr lang="en-US" smtClean="0">
                <a:solidFill>
                  <a:srgbClr val="7030A0"/>
                </a:solidFill>
              </a:rPr>
              <a:pPr/>
              <a:t>1/28/2020</a:t>
            </a:fld>
            <a:endParaRPr lang="en-US" dirty="0">
              <a:solidFill>
                <a:srgbClr val="7030A0"/>
              </a:solidFill>
            </a:endParaRPr>
          </a:p>
        </p:txBody>
      </p:sp>
      <p:sp>
        <p:nvSpPr>
          <p:cNvPr id="7" name="Slide Number Placeholder 6"/>
          <p:cNvSpPr>
            <a:spLocks noGrp="1"/>
          </p:cNvSpPr>
          <p:nvPr>
            <p:ph type="sldNum" sz="quarter" idx="12"/>
          </p:nvPr>
        </p:nvSpPr>
        <p:spPr/>
        <p:txBody>
          <a:bodyPr/>
          <a:lstStyle/>
          <a:p>
            <a:fld id="{B7A5394E-D171-44F0-AEB4-1ACC06A5E5B4}" type="slidenum">
              <a:rPr lang="en-US" smtClean="0">
                <a:solidFill>
                  <a:srgbClr val="7030A0"/>
                </a:solidFill>
              </a:rPr>
              <a:pPr/>
              <a:t>106</a:t>
            </a:fld>
            <a:endParaRPr lang="en-US" dirty="0">
              <a:solidFill>
                <a:srgbClr val="7030A0"/>
              </a:solidFill>
            </a:endParaRPr>
          </a:p>
        </p:txBody>
      </p:sp>
      <p:sp>
        <p:nvSpPr>
          <p:cNvPr id="8" name="Footer Placeholder 7"/>
          <p:cNvSpPr>
            <a:spLocks noGrp="1"/>
          </p:cNvSpPr>
          <p:nvPr>
            <p:ph type="ftr" sz="quarter" idx="11"/>
          </p:nvPr>
        </p:nvSpPr>
        <p:spPr/>
        <p:txBody>
          <a:bodyPr/>
          <a:lstStyle/>
          <a:p>
            <a:r>
              <a:rPr lang="en-US" dirty="0" smtClean="0">
                <a:solidFill>
                  <a:srgbClr val="7030A0"/>
                </a:solidFill>
              </a:rPr>
              <a:t>LSUHSC-NO ORS Training Series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590800"/>
            <a:ext cx="8229600" cy="1249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smtClean="0">
                <a:solidFill>
                  <a:srgbClr val="7030A0"/>
                </a:solidFill>
                <a:latin typeface="Comic Sans MS" pitchFamily="66" charset="0"/>
                <a:ea typeface="+mj-ea"/>
                <a:cs typeface="+mj-cs"/>
              </a:rPr>
              <a:t>Thank You!</a:t>
            </a:r>
            <a:endParaRPr kumimoji="0" lang="en-US" sz="6600" b="1" i="0" u="none" strike="noStrike" kern="1200" cap="none" spc="0" normalizeH="0" baseline="0" noProof="0" dirty="0" smtClean="0">
              <a:ln>
                <a:noFill/>
              </a:ln>
              <a:solidFill>
                <a:srgbClr val="7030A0"/>
              </a:solidFill>
              <a:effectLst/>
              <a:uLnTx/>
              <a:uFillTx/>
              <a:latin typeface="Comic Sans MS" pitchFamily="66" charset="0"/>
              <a:ea typeface="+mj-ea"/>
              <a:cs typeface="+mj-cs"/>
            </a:endParaRPr>
          </a:p>
        </p:txBody>
      </p:sp>
      <p:sp>
        <p:nvSpPr>
          <p:cNvPr id="6" name="Date Placeholder 5"/>
          <p:cNvSpPr>
            <a:spLocks noGrp="1"/>
          </p:cNvSpPr>
          <p:nvPr>
            <p:ph type="dt" sz="half" idx="10"/>
          </p:nvPr>
        </p:nvSpPr>
        <p:spPr/>
        <p:txBody>
          <a:bodyPr/>
          <a:lstStyle/>
          <a:p>
            <a:fld id="{6F458051-EA49-440E-B165-84E7524B61E0}" type="datetime1">
              <a:rPr lang="en-US" smtClean="0">
                <a:solidFill>
                  <a:srgbClr val="7030A0"/>
                </a:solidFill>
              </a:rPr>
              <a:pPr/>
              <a:t>1/28/2020</a:t>
            </a:fld>
            <a:endParaRPr lang="en-US">
              <a:solidFill>
                <a:srgbClr val="7030A0"/>
              </a:solidFill>
            </a:endParaRPr>
          </a:p>
        </p:txBody>
      </p:sp>
      <p:sp>
        <p:nvSpPr>
          <p:cNvPr id="7" name="Slide Number Placeholder 6"/>
          <p:cNvSpPr>
            <a:spLocks noGrp="1"/>
          </p:cNvSpPr>
          <p:nvPr>
            <p:ph type="sldNum" sz="quarter" idx="12"/>
          </p:nvPr>
        </p:nvSpPr>
        <p:spPr/>
        <p:txBody>
          <a:bodyPr/>
          <a:lstStyle/>
          <a:p>
            <a:fld id="{B7A5394E-D171-44F0-AEB4-1ACC06A5E5B4}" type="slidenum">
              <a:rPr lang="en-US" smtClean="0">
                <a:solidFill>
                  <a:srgbClr val="7030A0"/>
                </a:solidFill>
              </a:rPr>
              <a:pPr/>
              <a:t>107</a:t>
            </a:fld>
            <a:endParaRPr lang="en-US">
              <a:solidFill>
                <a:srgbClr val="7030A0"/>
              </a:solidFill>
            </a:endParaRPr>
          </a:p>
        </p:txBody>
      </p:sp>
      <p:sp>
        <p:nvSpPr>
          <p:cNvPr id="8" name="Footer Placeholder 7"/>
          <p:cNvSpPr>
            <a:spLocks noGrp="1"/>
          </p:cNvSpPr>
          <p:nvPr>
            <p:ph type="ftr" sz="quarter" idx="11"/>
          </p:nvPr>
        </p:nvSpPr>
        <p:spPr/>
        <p:txBody>
          <a:bodyPr/>
          <a:lstStyle/>
          <a:p>
            <a:r>
              <a:rPr lang="en-US" dirty="0" smtClean="0">
                <a:solidFill>
                  <a:srgbClr val="7030A0"/>
                </a:solidFill>
              </a:rPr>
              <a:t>LSUHSC-NO ORS Training Series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a:t>LSUHSC-NO ORS Training Series</a:t>
            </a:r>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33C624A0-E1BB-4AC9-B5CC-B668F70DA8C2}" type="slidenum">
              <a:rPr lang="en-US">
                <a:solidFill>
                  <a:srgbClr val="7030A0"/>
                </a:solidFill>
              </a:rPr>
              <a:pPr>
                <a:defRPr/>
              </a:pPr>
              <a:t>11</a:t>
            </a:fld>
            <a:endParaRPr lang="en-US" dirty="0">
              <a:solidFill>
                <a:srgbClr val="7030A0"/>
              </a:solidFill>
            </a:endParaRPr>
          </a:p>
        </p:txBody>
      </p:sp>
      <p:sp>
        <p:nvSpPr>
          <p:cNvPr id="12293" name="Rectangle 2"/>
          <p:cNvSpPr>
            <a:spLocks noGrp="1" noChangeArrowheads="1"/>
          </p:cNvSpPr>
          <p:nvPr>
            <p:ph type="title"/>
          </p:nvPr>
        </p:nvSpPr>
        <p:spPr/>
        <p:txBody>
          <a:bodyPr/>
          <a:lstStyle/>
          <a:p>
            <a:pPr eaLnBrk="1" hangingPunct="1"/>
            <a:r>
              <a:rPr lang="en-US" sz="3600" b="1" dirty="0" smtClean="0">
                <a:solidFill>
                  <a:srgbClr val="7030A0"/>
                </a:solidFill>
                <a:latin typeface="Comic Sans MS" pitchFamily="66" charset="0"/>
              </a:rPr>
              <a:t>Technical Details of the RPPR</a:t>
            </a:r>
          </a:p>
        </p:txBody>
      </p:sp>
      <p:sp>
        <p:nvSpPr>
          <p:cNvPr id="12294" name="Rectangle 3"/>
          <p:cNvSpPr>
            <a:spLocks noGrp="1" noChangeArrowheads="1"/>
          </p:cNvSpPr>
          <p:nvPr>
            <p:ph type="body" idx="1"/>
          </p:nvPr>
        </p:nvSpPr>
        <p:spPr>
          <a:xfrm>
            <a:off x="457200" y="1295400"/>
            <a:ext cx="8229600" cy="4830763"/>
          </a:xfrm>
        </p:spPr>
        <p:txBody>
          <a:bodyPr>
            <a:normAutofit fontScale="77500" lnSpcReduction="20000"/>
          </a:bodyPr>
          <a:lstStyle/>
          <a:p>
            <a:pPr>
              <a:lnSpc>
                <a:spcPct val="90000"/>
              </a:lnSpc>
            </a:pPr>
            <a:r>
              <a:rPr lang="en-US" sz="2800" dirty="0" smtClean="0"/>
              <a:t>RPPR data is either entered directly into data or text boxes or uploaded as text attachment PDF files.</a:t>
            </a:r>
          </a:p>
          <a:p>
            <a:pPr>
              <a:lnSpc>
                <a:spcPct val="90000"/>
              </a:lnSpc>
              <a:buNone/>
            </a:pPr>
            <a:endParaRPr lang="en-US" sz="2800" dirty="0" smtClean="0"/>
          </a:p>
          <a:p>
            <a:pPr>
              <a:lnSpc>
                <a:spcPct val="90000"/>
              </a:lnSpc>
            </a:pPr>
            <a:r>
              <a:rPr lang="en-US" sz="2800" dirty="0" smtClean="0"/>
              <a:t>Data fields and text entry boxes only support ASCII characters: Greek letters, mathematical equations, images, and so-called “rich” text (including bold, italic, underline, superscript, subscript, strikethrough, etc.) are </a:t>
            </a:r>
            <a:r>
              <a:rPr lang="en-US" sz="2800" u="sng" dirty="0" smtClean="0"/>
              <a:t>not</a:t>
            </a:r>
            <a:r>
              <a:rPr lang="en-US" sz="2800" dirty="0" smtClean="0"/>
              <a:t> permitted.</a:t>
            </a:r>
          </a:p>
          <a:p>
            <a:pPr lvl="1">
              <a:lnSpc>
                <a:spcPct val="90000"/>
              </a:lnSpc>
            </a:pPr>
            <a:r>
              <a:rPr lang="en-US" sz="2400" dirty="0" smtClean="0"/>
              <a:t>Although you may enter non-ASCII characters in RPPR text fields, upon submission of the RPPR a PDF of the report is generated and the non-ASCII characters </a:t>
            </a:r>
            <a:r>
              <a:rPr lang="en-US" sz="2400" u="sng" dirty="0" smtClean="0"/>
              <a:t>will not appear correctly</a:t>
            </a:r>
            <a:r>
              <a:rPr lang="en-US" sz="2400" dirty="0" smtClean="0"/>
              <a:t>.</a:t>
            </a:r>
          </a:p>
          <a:p>
            <a:pPr lvl="1">
              <a:lnSpc>
                <a:spcPct val="90000"/>
              </a:lnSpc>
              <a:buNone/>
            </a:pPr>
            <a:endParaRPr lang="en-US" sz="2400" dirty="0" smtClean="0"/>
          </a:p>
          <a:p>
            <a:pPr>
              <a:lnSpc>
                <a:spcPct val="90000"/>
              </a:lnSpc>
            </a:pPr>
            <a:r>
              <a:rPr lang="en-US" sz="2800" dirty="0" smtClean="0"/>
              <a:t>PDF attachments may include non-ASCII characters, “rich” text, and/or images</a:t>
            </a:r>
            <a:r>
              <a:rPr lang="en-US" sz="2800" b="1" dirty="0" smtClean="0"/>
              <a:t>.</a:t>
            </a:r>
          </a:p>
          <a:p>
            <a:pPr>
              <a:lnSpc>
                <a:spcPct val="90000"/>
              </a:lnSpc>
              <a:buNone/>
            </a:pPr>
            <a:endParaRPr lang="en-US" sz="2800" b="1" dirty="0" smtClean="0"/>
          </a:p>
          <a:p>
            <a:pPr>
              <a:lnSpc>
                <a:spcPct val="90000"/>
              </a:lnSpc>
            </a:pPr>
            <a:r>
              <a:rPr lang="en-US" sz="2800" dirty="0" smtClean="0"/>
              <a:t>Most text entry boxes have an 8,000 character limit (3 pages); this limit is standardized across federal agencies implementing the RPPR and entry of more than 8,000 characters is prevented by the system.</a:t>
            </a:r>
            <a:r>
              <a:rPr lang="en-US" sz="2800" b="1" dirty="0" smtClean="0"/>
              <a:t> </a:t>
            </a: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Technical Details of the RPPR</a:t>
            </a:r>
          </a:p>
        </p:txBody>
      </p:sp>
      <p:sp>
        <p:nvSpPr>
          <p:cNvPr id="13315" name="Content Placeholder 2"/>
          <p:cNvSpPr>
            <a:spLocks noGrp="1"/>
          </p:cNvSpPr>
          <p:nvPr>
            <p:ph idx="1"/>
          </p:nvPr>
        </p:nvSpPr>
        <p:spPr/>
        <p:txBody>
          <a:bodyPr>
            <a:normAutofit fontScale="70000" lnSpcReduction="20000"/>
          </a:bodyPr>
          <a:lstStyle/>
          <a:p>
            <a:r>
              <a:rPr lang="en-US" dirty="0" smtClean="0"/>
              <a:t>NIH prefers that grantees limit text responses to no more than one page, or approximately 2800 characters. </a:t>
            </a:r>
          </a:p>
          <a:p>
            <a:pPr>
              <a:buNone/>
            </a:pPr>
            <a:endParaRPr lang="en-US" dirty="0" smtClean="0"/>
          </a:p>
          <a:p>
            <a:r>
              <a:rPr lang="en-US" dirty="0" smtClean="0"/>
              <a:t>PDF file uploads (attachments) do not have page limits, but may not be more than 6 megabytes (6MB).</a:t>
            </a:r>
          </a:p>
          <a:p>
            <a:pPr>
              <a:buNone/>
            </a:pPr>
            <a:endParaRPr lang="en-US" dirty="0" smtClean="0"/>
          </a:p>
          <a:p>
            <a:r>
              <a:rPr lang="en-US" dirty="0" smtClean="0"/>
              <a:t>Paginated PDF files are discouraged since they can interfere with system pagination of the entire RPPR document upon submission to the agency.</a:t>
            </a:r>
          </a:p>
          <a:p>
            <a:endParaRPr lang="en-US" dirty="0" smtClean="0"/>
          </a:p>
          <a:p>
            <a:r>
              <a:rPr lang="en-US" dirty="0" smtClean="0"/>
              <a:t>Save all files with descriptive file names of 50 characters or less and be sure to only use standard characters in file names: A through Z, a through z, 0 through 9, and underscore (_). Do not use any special characters (example: &amp;, -, *, %, /, and #) or spacing in the file name.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12</a:t>
            </a:fld>
            <a:endParaRPr lang="en-US">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Accessing the RPPR</a:t>
            </a:r>
          </a:p>
        </p:txBody>
      </p:sp>
      <p:sp>
        <p:nvSpPr>
          <p:cNvPr id="13315" name="Content Placeholder 2"/>
          <p:cNvSpPr>
            <a:spLocks noGrp="1"/>
          </p:cNvSpPr>
          <p:nvPr>
            <p:ph idx="1"/>
          </p:nvPr>
        </p:nvSpPr>
        <p:spPr/>
        <p:txBody>
          <a:bodyPr>
            <a:normAutofit fontScale="77500" lnSpcReduction="20000"/>
          </a:bodyPr>
          <a:lstStyle/>
          <a:p>
            <a:pPr>
              <a:buNone/>
            </a:pPr>
            <a:r>
              <a:rPr lang="en-US" dirty="0" smtClean="0"/>
              <a:t>The RPPR is completed using the </a:t>
            </a:r>
            <a:r>
              <a:rPr lang="en-US" dirty="0" err="1" smtClean="0"/>
              <a:t>eRA</a:t>
            </a:r>
            <a:r>
              <a:rPr lang="en-US" dirty="0" smtClean="0"/>
              <a:t> Commons system.</a:t>
            </a:r>
          </a:p>
          <a:p>
            <a:pPr>
              <a:buNone/>
            </a:pPr>
            <a:endParaRPr lang="en-US" dirty="0" smtClean="0"/>
          </a:p>
          <a:p>
            <a:pPr marL="0" indent="0">
              <a:lnSpc>
                <a:spcPct val="120000"/>
              </a:lnSpc>
              <a:spcBef>
                <a:spcPts val="0"/>
              </a:spcBef>
              <a:buNone/>
            </a:pPr>
            <a:r>
              <a:rPr lang="en-US" dirty="0" smtClean="0"/>
              <a:t>The report in Commons consists of separate screens for each reporting component as listed below: </a:t>
            </a:r>
          </a:p>
          <a:p>
            <a:pPr lvl="1">
              <a:buNone/>
            </a:pPr>
            <a:r>
              <a:rPr lang="en-US" b="1" dirty="0" smtClean="0"/>
              <a:t>A. Cover Page </a:t>
            </a:r>
          </a:p>
          <a:p>
            <a:pPr lvl="1">
              <a:buNone/>
            </a:pPr>
            <a:r>
              <a:rPr lang="en-US" b="1" dirty="0" smtClean="0"/>
              <a:t>B. Accomplishments </a:t>
            </a:r>
          </a:p>
          <a:p>
            <a:pPr lvl="1">
              <a:buNone/>
            </a:pPr>
            <a:r>
              <a:rPr lang="en-US" b="1" dirty="0" smtClean="0"/>
              <a:t>C. Products </a:t>
            </a:r>
          </a:p>
          <a:p>
            <a:pPr lvl="1">
              <a:buNone/>
            </a:pPr>
            <a:r>
              <a:rPr lang="en-US" b="1" dirty="0" smtClean="0"/>
              <a:t>D. Participants </a:t>
            </a:r>
          </a:p>
          <a:p>
            <a:pPr lvl="1">
              <a:buNone/>
            </a:pPr>
            <a:r>
              <a:rPr lang="en-US" b="1" dirty="0" smtClean="0"/>
              <a:t>E. Impact </a:t>
            </a:r>
          </a:p>
          <a:p>
            <a:pPr lvl="1">
              <a:buNone/>
            </a:pPr>
            <a:r>
              <a:rPr lang="en-US" b="1" dirty="0" smtClean="0"/>
              <a:t>F. Changes </a:t>
            </a:r>
          </a:p>
          <a:p>
            <a:pPr lvl="1">
              <a:buNone/>
            </a:pPr>
            <a:r>
              <a:rPr lang="en-US" b="1" dirty="0" smtClean="0"/>
              <a:t>G. Special Reporting Requirements </a:t>
            </a:r>
          </a:p>
          <a:p>
            <a:pPr lvl="1">
              <a:buNone/>
            </a:pPr>
            <a:r>
              <a:rPr lang="en-US" b="1" dirty="0" smtClean="0"/>
              <a:t>H. Budget </a:t>
            </a:r>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13</a:t>
            </a:fld>
            <a:endParaRPr lang="en-US">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Initiating the RPPR</a:t>
            </a:r>
          </a:p>
        </p:txBody>
      </p:sp>
      <p:sp>
        <p:nvSpPr>
          <p:cNvPr id="13315" name="Content Placeholder 2"/>
          <p:cNvSpPr>
            <a:spLocks noGrp="1"/>
          </p:cNvSpPr>
          <p:nvPr>
            <p:ph idx="1"/>
          </p:nvPr>
        </p:nvSpPr>
        <p:spPr/>
        <p:txBody>
          <a:bodyPr>
            <a:normAutofit fontScale="77500" lnSpcReduction="20000"/>
          </a:bodyPr>
          <a:lstStyle/>
          <a:p>
            <a:r>
              <a:rPr lang="en-US" dirty="0" smtClean="0"/>
              <a:t>Only the PD/PI or the PD/PI delegate may initiate an RPPR.</a:t>
            </a:r>
          </a:p>
          <a:p>
            <a:pPr>
              <a:buNone/>
            </a:pPr>
            <a:r>
              <a:rPr lang="en-US" dirty="0" smtClean="0"/>
              <a:t> </a:t>
            </a:r>
            <a:r>
              <a:rPr lang="en-US" smtClean="0"/>
              <a:t>	When </a:t>
            </a:r>
            <a:r>
              <a:rPr lang="en-US" dirty="0" smtClean="0"/>
              <a:t>there are multiple PIs (MPI), only the Contact PI or the PD/PI delegate of the Contact PI may initiate the report.</a:t>
            </a:r>
          </a:p>
          <a:p>
            <a:pPr>
              <a:buNone/>
            </a:pPr>
            <a:endParaRPr lang="en-US" dirty="0" smtClean="0"/>
          </a:p>
          <a:p>
            <a:r>
              <a:rPr lang="en-US" dirty="0" smtClean="0"/>
              <a:t> To initiate, the user can choose from one of two ways to access the RPPR functionality: </a:t>
            </a:r>
          </a:p>
          <a:p>
            <a:pPr lvl="1"/>
            <a:r>
              <a:rPr lang="en-US" dirty="0" smtClean="0"/>
              <a:t>Access RPPR from Status:</a:t>
            </a:r>
          </a:p>
          <a:p>
            <a:pPr lvl="2"/>
            <a:r>
              <a:rPr lang="en-US" dirty="0" smtClean="0"/>
              <a:t>Select the </a:t>
            </a:r>
            <a:r>
              <a:rPr lang="en-US" b="1" dirty="0" smtClean="0"/>
              <a:t>Status tab </a:t>
            </a:r>
            <a:r>
              <a:rPr lang="en-US" dirty="0" smtClean="0"/>
              <a:t>from the Commons menu options. </a:t>
            </a:r>
          </a:p>
          <a:p>
            <a:pPr lvl="2"/>
            <a:r>
              <a:rPr lang="en-US" dirty="0" smtClean="0"/>
              <a:t>Select the </a:t>
            </a:r>
            <a:r>
              <a:rPr lang="en-US" b="1" dirty="0" smtClean="0"/>
              <a:t>List of Applications/Grants link </a:t>
            </a:r>
            <a:r>
              <a:rPr lang="en-US" dirty="0" smtClean="0"/>
              <a:t>from the Status screen or from the menu options.</a:t>
            </a:r>
          </a:p>
          <a:p>
            <a:pPr lvl="2"/>
            <a:r>
              <a:rPr lang="en-US" dirty="0" smtClean="0"/>
              <a:t>From the Status Result – List of Applications/Grants screen, locate the application and select the </a:t>
            </a:r>
            <a:r>
              <a:rPr lang="en-US" b="1" dirty="0" smtClean="0"/>
              <a:t>RPPR link </a:t>
            </a:r>
            <a:r>
              <a:rPr lang="en-US" dirty="0" smtClean="0"/>
              <a:t>from the Action column for the specific application.</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14</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Initiating the RPPR</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15</a:t>
            </a:fld>
            <a:endParaRPr lang="en-US">
              <a:solidFill>
                <a:srgbClr val="7030A0"/>
              </a:solidFill>
            </a:endParaRPr>
          </a:p>
        </p:txBody>
      </p:sp>
      <p:pic>
        <p:nvPicPr>
          <p:cNvPr id="1026" name="Picture 2"/>
          <p:cNvPicPr>
            <a:picLocks noGrp="1" noChangeAspect="1" noChangeArrowheads="1"/>
          </p:cNvPicPr>
          <p:nvPr>
            <p:ph idx="1"/>
          </p:nvPr>
        </p:nvPicPr>
        <p:blipFill>
          <a:blip r:embed="rId2" cstate="print"/>
          <a:srcRect l="14977" t="15153" r="12137" b="19186"/>
          <a:stretch>
            <a:fillRect/>
          </a:stretch>
        </p:blipFill>
        <p:spPr bwMode="auto">
          <a:xfrm>
            <a:off x="381000" y="1143000"/>
            <a:ext cx="8229600" cy="5334000"/>
          </a:xfrm>
          <a:prstGeom prst="rect">
            <a:avLst/>
          </a:prstGeom>
          <a:noFill/>
          <a:ln w="9525">
            <a:noFill/>
            <a:miter lim="800000"/>
            <a:headEnd/>
            <a:tailEnd/>
          </a:ln>
        </p:spPr>
      </p:pic>
      <p:pic>
        <p:nvPicPr>
          <p:cNvPr id="7" name="Picture 6"/>
          <p:cNvPicPr/>
          <p:nvPr/>
        </p:nvPicPr>
        <p:blipFill rotWithShape="1">
          <a:blip r:embed="rId3"/>
          <a:srcRect l="32302" t="27741" r="64676" b="70302"/>
          <a:stretch/>
        </p:blipFill>
        <p:spPr bwMode="auto">
          <a:xfrm>
            <a:off x="4038600" y="1600200"/>
            <a:ext cx="457200" cy="12954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Initiating the RPPR</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16</a:t>
            </a:fld>
            <a:endParaRPr lang="en-US">
              <a:solidFill>
                <a:srgbClr val="7030A0"/>
              </a:solidFill>
            </a:endParaRPr>
          </a:p>
        </p:txBody>
      </p:sp>
      <p:pic>
        <p:nvPicPr>
          <p:cNvPr id="2050" name="Picture 2"/>
          <p:cNvPicPr>
            <a:picLocks noGrp="1" noChangeAspect="1" noChangeArrowheads="1"/>
          </p:cNvPicPr>
          <p:nvPr>
            <p:ph idx="1"/>
          </p:nvPr>
        </p:nvPicPr>
        <p:blipFill>
          <a:blip r:embed="rId2" cstate="print"/>
          <a:srcRect l="14030" t="25254" r="11190" b="22554"/>
          <a:stretch>
            <a:fillRect/>
          </a:stretch>
        </p:blipFill>
        <p:spPr bwMode="auto">
          <a:xfrm>
            <a:off x="533400" y="1447800"/>
            <a:ext cx="8229600" cy="4876800"/>
          </a:xfrm>
          <a:prstGeom prst="rect">
            <a:avLst/>
          </a:prstGeom>
          <a:noFill/>
          <a:ln w="9525">
            <a:noFill/>
            <a:miter lim="800000"/>
            <a:headEnd/>
            <a:tailEnd/>
          </a:ln>
        </p:spPr>
      </p:pic>
      <p:pic>
        <p:nvPicPr>
          <p:cNvPr id="7" name="Picture 6"/>
          <p:cNvPicPr/>
          <p:nvPr/>
        </p:nvPicPr>
        <p:blipFill rotWithShape="1">
          <a:blip r:embed="rId3"/>
          <a:srcRect l="83623" t="63616" r="13675" b="33633"/>
          <a:stretch/>
        </p:blipFill>
        <p:spPr bwMode="auto">
          <a:xfrm>
            <a:off x="7848600" y="5373278"/>
            <a:ext cx="304800" cy="19694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Initiating the RPPR – Alternative Method</a:t>
            </a:r>
          </a:p>
        </p:txBody>
      </p:sp>
      <p:sp>
        <p:nvSpPr>
          <p:cNvPr id="13315" name="Content Placeholder 2"/>
          <p:cNvSpPr>
            <a:spLocks noGrp="1"/>
          </p:cNvSpPr>
          <p:nvPr>
            <p:ph idx="1"/>
          </p:nvPr>
        </p:nvSpPr>
        <p:spPr/>
        <p:txBody>
          <a:bodyPr>
            <a:normAutofit lnSpcReduction="10000"/>
          </a:bodyPr>
          <a:lstStyle/>
          <a:p>
            <a:r>
              <a:rPr lang="en-US" dirty="0" smtClean="0"/>
              <a:t>Access RPPR from RPPR tab:</a:t>
            </a:r>
          </a:p>
          <a:p>
            <a:pPr lvl="1"/>
            <a:r>
              <a:rPr lang="en-US" dirty="0" smtClean="0"/>
              <a:t>Select the RPPR tab from the Commons menu options.</a:t>
            </a:r>
          </a:p>
          <a:p>
            <a:pPr lvl="1"/>
            <a:r>
              <a:rPr lang="en-US" dirty="0" smtClean="0"/>
              <a:t>The Manage RPPR screen displays. </a:t>
            </a:r>
          </a:p>
          <a:p>
            <a:pPr lvl="1"/>
            <a:r>
              <a:rPr lang="en-US" dirty="0" smtClean="0"/>
              <a:t>Select the specific grant by clicking the hyperlink in the Grant Number column on the Manage RPPR screen.</a:t>
            </a:r>
          </a:p>
          <a:p>
            <a:pPr lvl="1"/>
            <a:r>
              <a:rPr lang="en-US" dirty="0"/>
              <a:t>If an RPPR exists already, Commons displays the report for editing. </a:t>
            </a:r>
          </a:p>
          <a:p>
            <a:pPr lvl="1"/>
            <a:r>
              <a:rPr lang="en-US" dirty="0"/>
              <a:t>Select the RPPR button.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17</a:t>
            </a:fld>
            <a:endParaRPr lang="en-US">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Initiating the RPPR</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18</a:t>
            </a:fld>
            <a:endParaRPr lang="en-US">
              <a:solidFill>
                <a:srgbClr val="7030A0"/>
              </a:solidFill>
            </a:endParaRPr>
          </a:p>
        </p:txBody>
      </p:sp>
      <p:pic>
        <p:nvPicPr>
          <p:cNvPr id="5122" name="Picture 2"/>
          <p:cNvPicPr>
            <a:picLocks noGrp="1" noChangeAspect="1" noChangeArrowheads="1"/>
          </p:cNvPicPr>
          <p:nvPr>
            <p:ph idx="1"/>
          </p:nvPr>
        </p:nvPicPr>
        <p:blipFill>
          <a:blip r:embed="rId2" cstate="print"/>
          <a:srcRect l="14030" t="30305" r="11190" b="32655"/>
          <a:stretch>
            <a:fillRect/>
          </a:stretch>
        </p:blipFill>
        <p:spPr bwMode="auto">
          <a:xfrm>
            <a:off x="609600" y="1905000"/>
            <a:ext cx="8001000" cy="4038600"/>
          </a:xfrm>
          <a:prstGeom prst="rect">
            <a:avLst/>
          </a:prstGeom>
          <a:noFill/>
          <a:ln w="9525">
            <a:noFill/>
            <a:miter lim="800000"/>
            <a:headEnd/>
            <a:tailEnd/>
          </a:ln>
        </p:spPr>
      </p:pic>
      <p:sp>
        <p:nvSpPr>
          <p:cNvPr id="8" name="Rectangle 7"/>
          <p:cNvSpPr/>
          <p:nvPr/>
        </p:nvSpPr>
        <p:spPr>
          <a:xfrm>
            <a:off x="609600" y="1219200"/>
            <a:ext cx="7924800" cy="738664"/>
          </a:xfrm>
          <a:prstGeom prst="rect">
            <a:avLst/>
          </a:prstGeom>
        </p:spPr>
        <p:txBody>
          <a:bodyPr wrap="square">
            <a:spAutoFit/>
          </a:bodyPr>
          <a:lstStyle/>
          <a:p>
            <a:endParaRPr lang="en-US" dirty="0" smtClean="0"/>
          </a:p>
          <a:p>
            <a:r>
              <a:rPr lang="en-US" sz="2400" dirty="0" smtClean="0"/>
              <a:t>Select the Initiate button to begin the RPPR.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Editing the RPPR</a:t>
            </a:r>
          </a:p>
        </p:txBody>
      </p:sp>
      <p:sp>
        <p:nvSpPr>
          <p:cNvPr id="13315" name="Content Placeholder 2"/>
          <p:cNvSpPr>
            <a:spLocks noGrp="1"/>
          </p:cNvSpPr>
          <p:nvPr>
            <p:ph idx="1"/>
          </p:nvPr>
        </p:nvSpPr>
        <p:spPr/>
        <p:txBody>
          <a:bodyPr>
            <a:normAutofit fontScale="85000" lnSpcReduction="20000"/>
          </a:bodyPr>
          <a:lstStyle/>
          <a:p>
            <a:r>
              <a:rPr lang="en-US" dirty="0" smtClean="0"/>
              <a:t>Once an RPPR is initiated, its status becomes PD/PI Work in Progress and it becomes available for editing.</a:t>
            </a:r>
          </a:p>
          <a:p>
            <a:pPr>
              <a:buNone/>
            </a:pPr>
            <a:endParaRPr lang="en-US" dirty="0" smtClean="0"/>
          </a:p>
          <a:p>
            <a:r>
              <a:rPr lang="en-US" dirty="0" smtClean="0"/>
              <a:t>The PD/PI or delegate uses the Edit option for viewing and completing the report.</a:t>
            </a:r>
          </a:p>
          <a:p>
            <a:pPr>
              <a:buNone/>
            </a:pPr>
            <a:endParaRPr lang="en-US" dirty="0" smtClean="0"/>
          </a:p>
          <a:p>
            <a:r>
              <a:rPr lang="en-US" dirty="0" smtClean="0"/>
              <a:t>Note: For applications with multiple PD/PIs (MPI applications), only </a:t>
            </a:r>
            <a:r>
              <a:rPr lang="en-US" b="1" dirty="0" smtClean="0"/>
              <a:t>the Contact PD/PI has access to the Edit feature unless the Contact PD/PI has granted progress report authority to other PD/PIs</a:t>
            </a:r>
            <a:r>
              <a:rPr lang="en-US" dirty="0" smtClean="0"/>
              <a:t>. Without this authority, MPIs can only view the RPPR PDF and its routing history.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19</a:t>
            </a:fld>
            <a:endParaRPr lang="en-US">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a:t>LSUHSC-NO ORS Training Series</a:t>
            </a:r>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D118A181-B547-43DF-97ED-BDBF816C7BAB}" type="slidenum">
              <a:rPr lang="en-US">
                <a:solidFill>
                  <a:srgbClr val="7030A0"/>
                </a:solidFill>
              </a:rPr>
              <a:pPr>
                <a:defRPr/>
              </a:pPr>
              <a:t>2</a:t>
            </a:fld>
            <a:endParaRPr lang="en-US" dirty="0">
              <a:solidFill>
                <a:srgbClr val="7030A0"/>
              </a:solidFill>
            </a:endParaRPr>
          </a:p>
        </p:txBody>
      </p:sp>
      <p:sp>
        <p:nvSpPr>
          <p:cNvPr id="5125" name="Rectangle 2"/>
          <p:cNvSpPr>
            <a:spLocks noGrp="1" noChangeArrowheads="1"/>
          </p:cNvSpPr>
          <p:nvPr>
            <p:ph type="title"/>
          </p:nvPr>
        </p:nvSpPr>
        <p:spPr/>
        <p:txBody>
          <a:bodyPr/>
          <a:lstStyle/>
          <a:p>
            <a:pPr eaLnBrk="1" hangingPunct="1"/>
            <a:r>
              <a:rPr lang="en-US" b="1" dirty="0" smtClean="0">
                <a:solidFill>
                  <a:srgbClr val="7030A0"/>
                </a:solidFill>
                <a:latin typeface="Comic Sans MS" pitchFamily="66" charset="0"/>
              </a:rPr>
              <a:t>Welcome</a:t>
            </a:r>
          </a:p>
        </p:txBody>
      </p:sp>
      <p:sp>
        <p:nvSpPr>
          <p:cNvPr id="5126" name="Rectangle 3"/>
          <p:cNvSpPr>
            <a:spLocks noGrp="1" noChangeArrowheads="1"/>
          </p:cNvSpPr>
          <p:nvPr>
            <p:ph type="body" idx="1"/>
          </p:nvPr>
        </p:nvSpPr>
        <p:spPr/>
        <p:txBody>
          <a:bodyPr/>
          <a:lstStyle/>
          <a:p>
            <a:pPr lvl="1" eaLnBrk="1" hangingPunct="1"/>
            <a:r>
              <a:rPr lang="en-US" dirty="0" smtClean="0">
                <a:solidFill>
                  <a:srgbClr val="000000"/>
                </a:solidFill>
              </a:rPr>
              <a:t>Presenter:</a:t>
            </a:r>
            <a:endParaRPr lang="en-US" b="1" dirty="0" smtClean="0">
              <a:solidFill>
                <a:srgbClr val="000000"/>
              </a:solidFill>
            </a:endParaRPr>
          </a:p>
          <a:p>
            <a:pPr lvl="2" eaLnBrk="1" hangingPunct="1"/>
            <a:r>
              <a:rPr lang="en-US" b="1" dirty="0" smtClean="0">
                <a:solidFill>
                  <a:srgbClr val="000000"/>
                </a:solidFill>
              </a:rPr>
              <a:t>Nicole G. Hammill, MBA</a:t>
            </a:r>
            <a:endParaRPr lang="en-US" dirty="0" smtClean="0">
              <a:solidFill>
                <a:srgbClr val="000000"/>
              </a:solidFill>
            </a:endParaRPr>
          </a:p>
          <a:p>
            <a:pPr lvl="2" eaLnBrk="1" hangingPunct="1"/>
            <a:r>
              <a:rPr lang="en-US" dirty="0" smtClean="0">
                <a:solidFill>
                  <a:srgbClr val="000000"/>
                </a:solidFill>
              </a:rPr>
              <a:t>Coordinator of Grants and Development</a:t>
            </a:r>
          </a:p>
          <a:p>
            <a:pPr lvl="2" eaLnBrk="1" hangingPunct="1"/>
            <a:r>
              <a:rPr lang="en-US" dirty="0" smtClean="0">
                <a:solidFill>
                  <a:srgbClr val="000000"/>
                </a:solidFill>
              </a:rPr>
              <a:t>Office of Research Services</a:t>
            </a:r>
          </a:p>
          <a:p>
            <a:pPr lvl="3" eaLnBrk="1" hangingPunct="1"/>
            <a:r>
              <a:rPr lang="en-US" dirty="0" smtClean="0">
                <a:solidFill>
                  <a:srgbClr val="000000"/>
                </a:solidFill>
              </a:rPr>
              <a:t>433 Bolivar Street, Room 206E, New Orleans, LA  70112</a:t>
            </a:r>
            <a:endParaRPr lang="en-US" dirty="0" smtClean="0">
              <a:solidFill>
                <a:srgbClr val="000000"/>
              </a:solidFill>
              <a:hlinkClick r:id="rId2"/>
            </a:endParaRPr>
          </a:p>
          <a:p>
            <a:pPr lvl="3" eaLnBrk="1" hangingPunct="1"/>
            <a:r>
              <a:rPr lang="en-US" dirty="0" smtClean="0">
                <a:solidFill>
                  <a:srgbClr val="000000"/>
                </a:solidFill>
                <a:hlinkClick r:id="rId2"/>
              </a:rPr>
              <a:t>Nbarro@lsuhsc.edu</a:t>
            </a:r>
            <a:endParaRPr lang="en-US" dirty="0" smtClean="0">
              <a:solidFill>
                <a:srgbClr val="000000"/>
              </a:solidFill>
            </a:endParaRPr>
          </a:p>
          <a:p>
            <a:pPr lvl="3" eaLnBrk="1" hangingPunct="1"/>
            <a:r>
              <a:rPr lang="en-US" dirty="0" smtClean="0">
                <a:solidFill>
                  <a:srgbClr val="000000"/>
                </a:solidFill>
              </a:rPr>
              <a:t>(504) 568-4970 </a:t>
            </a:r>
            <a:r>
              <a:rPr lang="en-US" dirty="0" err="1" smtClean="0">
                <a:solidFill>
                  <a:srgbClr val="000000"/>
                </a:solidFill>
              </a:rPr>
              <a:t>tel</a:t>
            </a:r>
            <a:endParaRPr lang="en-US" dirty="0" smtClean="0">
              <a:solidFill>
                <a:srgbClr val="000000"/>
              </a:solidFill>
            </a:endParaRPr>
          </a:p>
          <a:p>
            <a:pPr lvl="3" eaLnBrk="1" hangingPunct="1"/>
            <a:r>
              <a:rPr lang="en-US" dirty="0" smtClean="0">
                <a:solidFill>
                  <a:srgbClr val="000000"/>
                </a:solidFill>
              </a:rPr>
              <a:t>(504) 568-8808 fax</a:t>
            </a:r>
          </a:p>
          <a:p>
            <a:pPr lvl="3"/>
            <a:r>
              <a:rPr lang="en-US" dirty="0" smtClean="0">
                <a:solidFill>
                  <a:srgbClr val="000000"/>
                </a:solidFill>
                <a:hlinkClick r:id="rId3"/>
              </a:rPr>
              <a:t>http</a:t>
            </a:r>
            <a:r>
              <a:rPr lang="en-US" dirty="0">
                <a:solidFill>
                  <a:srgbClr val="000000"/>
                </a:solidFill>
                <a:hlinkClick r:id="rId3"/>
              </a:rPr>
              <a:t>://</a:t>
            </a:r>
            <a:r>
              <a:rPr lang="en-US" dirty="0" smtClean="0">
                <a:solidFill>
                  <a:srgbClr val="000000"/>
                </a:solidFill>
                <a:hlinkClick r:id="rId3"/>
              </a:rPr>
              <a:t>www.lsuhsc.edu/administration/academic/ors/grants_contracts_processing.aspx</a:t>
            </a:r>
            <a:r>
              <a:rPr lang="en-US" dirty="0" smtClean="0">
                <a:solidFill>
                  <a:srgbClr val="000000"/>
                </a:solidFill>
              </a:rPr>
              <a:t>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Editing the RPPR</a:t>
            </a:r>
          </a:p>
        </p:txBody>
      </p:sp>
      <p:sp>
        <p:nvSpPr>
          <p:cNvPr id="13315" name="Content Placeholder 2"/>
          <p:cNvSpPr>
            <a:spLocks noGrp="1"/>
          </p:cNvSpPr>
          <p:nvPr>
            <p:ph idx="1"/>
          </p:nvPr>
        </p:nvSpPr>
        <p:spPr/>
        <p:txBody>
          <a:bodyPr>
            <a:normAutofit fontScale="85000" lnSpcReduction="10000"/>
          </a:bodyPr>
          <a:lstStyle/>
          <a:p>
            <a:r>
              <a:rPr lang="en-US" dirty="0" smtClean="0"/>
              <a:t>Select the Edit button to open the RPPR for editing. </a:t>
            </a:r>
          </a:p>
          <a:p>
            <a:pPr>
              <a:buNone/>
            </a:pPr>
            <a:endParaRPr lang="en-US" dirty="0" smtClean="0"/>
          </a:p>
          <a:p>
            <a:r>
              <a:rPr lang="en-US" dirty="0" smtClean="0"/>
              <a:t>The RPPR section A. Cover Page displays with information about the grant, PD/PI, signing and administrative officials, organization, and project/reporting/budget periods. </a:t>
            </a:r>
          </a:p>
          <a:p>
            <a:pPr>
              <a:buNone/>
            </a:pPr>
            <a:endParaRPr lang="en-US" u="sng" dirty="0" smtClean="0"/>
          </a:p>
          <a:p>
            <a:r>
              <a:rPr lang="en-US" dirty="0" smtClean="0"/>
              <a:t>Update the information as necessary and </a:t>
            </a:r>
            <a:r>
              <a:rPr lang="en-US" b="1" dirty="0" smtClean="0"/>
              <a:t>select the Save button. Navigating away from any page on the RPPR without selecting Save results in the loss of any information entered prior to the last save.</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20</a:t>
            </a:fld>
            <a:endParaRPr lang="en-US">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Editing the RPPR</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21</a:t>
            </a:fld>
            <a:endParaRPr lang="en-US">
              <a:solidFill>
                <a:srgbClr val="7030A0"/>
              </a:solidFill>
            </a:endParaRPr>
          </a:p>
        </p:txBody>
      </p:sp>
      <p:pic>
        <p:nvPicPr>
          <p:cNvPr id="6146" name="Picture 2"/>
          <p:cNvPicPr>
            <a:picLocks noGrp="1" noChangeAspect="1" noChangeArrowheads="1"/>
          </p:cNvPicPr>
          <p:nvPr>
            <p:ph idx="1"/>
          </p:nvPr>
        </p:nvPicPr>
        <p:blipFill>
          <a:blip r:embed="rId2" cstate="print"/>
          <a:srcRect l="13084" t="26938" r="10244" b="34339"/>
          <a:stretch>
            <a:fillRect/>
          </a:stretch>
        </p:blipFill>
        <p:spPr bwMode="auto">
          <a:xfrm>
            <a:off x="609600" y="1295400"/>
            <a:ext cx="8077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A – Cover Page</a:t>
            </a:r>
          </a:p>
        </p:txBody>
      </p:sp>
      <p:sp>
        <p:nvSpPr>
          <p:cNvPr id="13315" name="Content Placeholder 2"/>
          <p:cNvSpPr>
            <a:spLocks noGrp="1"/>
          </p:cNvSpPr>
          <p:nvPr>
            <p:ph idx="1"/>
          </p:nvPr>
        </p:nvSpPr>
        <p:spPr>
          <a:xfrm>
            <a:off x="457200" y="1143000"/>
            <a:ext cx="8229600" cy="4983163"/>
          </a:xfrm>
        </p:spPr>
        <p:txBody>
          <a:bodyPr>
            <a:normAutofit fontScale="62500" lnSpcReduction="20000"/>
          </a:bodyPr>
          <a:lstStyle/>
          <a:p>
            <a:r>
              <a:rPr lang="en-US" dirty="0" smtClean="0"/>
              <a:t>Cover Page includes information about the award, PD/PI, organization, and project/reporting/budget periods. Much of this information is pre-populated from data in NIH systems, but certain fields are editable. </a:t>
            </a:r>
          </a:p>
          <a:p>
            <a:endParaRPr lang="en-US" dirty="0" smtClean="0"/>
          </a:p>
          <a:p>
            <a:r>
              <a:rPr lang="en-US" dirty="0" smtClean="0"/>
              <a:t>The addresses, emails and phone numbers are pre-populated from the Commons Profile. To update contact information as displayed, go to the Commons Profile and save the changes there. </a:t>
            </a:r>
          </a:p>
          <a:p>
            <a:pPr>
              <a:buNone/>
            </a:pPr>
            <a:endParaRPr lang="en-US" dirty="0" smtClean="0"/>
          </a:p>
          <a:p>
            <a:r>
              <a:rPr lang="en-US" dirty="0" smtClean="0"/>
              <a:t>Select </a:t>
            </a:r>
            <a:r>
              <a:rPr lang="en-US" b="1" dirty="0" smtClean="0"/>
              <a:t>Joseph Moerschbaecher as the Signing Official and </a:t>
            </a:r>
            <a:r>
              <a:rPr lang="en-US" b="1" dirty="0" smtClean="0"/>
              <a:t>Nicole Hammill as </a:t>
            </a:r>
            <a:r>
              <a:rPr lang="en-US" b="1" dirty="0" smtClean="0"/>
              <a:t>the Administrative Official. </a:t>
            </a:r>
          </a:p>
          <a:p>
            <a:pPr>
              <a:buNone/>
            </a:pPr>
            <a:endParaRPr lang="en-US" dirty="0" smtClean="0"/>
          </a:p>
          <a:p>
            <a:r>
              <a:rPr lang="en-US" dirty="0" smtClean="0"/>
              <a:t>If there is a change to the Contact PD/PI (Multiple-PD/PI awards only), select the Yes radio button and enter the Commons ID of the new Contact PD/PI in the associated field. The change in Contact PD/PI does not take effect until the agency accepts the report and issues an </a:t>
            </a:r>
            <a:r>
              <a:rPr lang="en-US" dirty="0" err="1" smtClean="0"/>
              <a:t>NoA</a:t>
            </a:r>
            <a:r>
              <a:rPr lang="en-US" dirty="0" smtClean="0"/>
              <a:t>. The Contact PD/PI must have a PD/PI role in the </a:t>
            </a:r>
            <a:r>
              <a:rPr lang="en-US" dirty="0" err="1" smtClean="0"/>
              <a:t>eRA</a:t>
            </a:r>
            <a:r>
              <a:rPr lang="en-US" dirty="0" smtClean="0"/>
              <a:t> Commons and must be associated with the grantee institution. The RPPR is not an appropriate vehicle for a prior approval request to change, add, or delete PD/PIs.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22</a:t>
            </a:fld>
            <a:endParaRPr lang="en-US">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A – Cover Page</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23</a:t>
            </a:fld>
            <a:endParaRPr lang="en-US">
              <a:solidFill>
                <a:srgbClr val="7030A0"/>
              </a:solidFill>
            </a:endParaRPr>
          </a:p>
        </p:txBody>
      </p:sp>
      <p:pic>
        <p:nvPicPr>
          <p:cNvPr id="7170" name="Picture 2"/>
          <p:cNvPicPr>
            <a:picLocks noGrp="1" noChangeAspect="1" noChangeArrowheads="1"/>
          </p:cNvPicPr>
          <p:nvPr>
            <p:ph idx="1"/>
          </p:nvPr>
        </p:nvPicPr>
        <p:blipFill>
          <a:blip r:embed="rId3" cstate="print"/>
          <a:srcRect l="23496" t="15153" r="20656" b="20870"/>
          <a:stretch>
            <a:fillRect/>
          </a:stretch>
        </p:blipFill>
        <p:spPr bwMode="auto">
          <a:xfrm>
            <a:off x="685800" y="1295400"/>
            <a:ext cx="8077200" cy="4876800"/>
          </a:xfrm>
          <a:prstGeom prst="rect">
            <a:avLst/>
          </a:prstGeom>
          <a:noFill/>
          <a:ln w="9525">
            <a:noFill/>
            <a:miter lim="800000"/>
            <a:headEnd/>
            <a:tailEnd/>
          </a:ln>
        </p:spPr>
      </p:pic>
      <p:sp>
        <p:nvSpPr>
          <p:cNvPr id="8" name="TextBox 7"/>
          <p:cNvSpPr txBox="1"/>
          <p:nvPr/>
        </p:nvSpPr>
        <p:spPr>
          <a:xfrm>
            <a:off x="2743200" y="4648200"/>
            <a:ext cx="1828800" cy="461665"/>
          </a:xfrm>
          <a:prstGeom prst="rect">
            <a:avLst/>
          </a:prstGeom>
          <a:solidFill>
            <a:schemeClr val="bg1"/>
          </a:solidFill>
          <a:ln w="25400">
            <a:solidFill>
              <a:srgbClr val="FF0000"/>
            </a:solidFill>
          </a:ln>
        </p:spPr>
        <p:txBody>
          <a:bodyPr wrap="square" rtlCol="0">
            <a:spAutoFit/>
          </a:bodyPr>
          <a:lstStyle/>
          <a:p>
            <a:r>
              <a:rPr lang="en-US" sz="1200" b="1" dirty="0" smtClean="0">
                <a:solidFill>
                  <a:srgbClr val="7030A0"/>
                </a:solidFill>
                <a:latin typeface="Comic Sans MS" pitchFamily="66" charset="0"/>
              </a:rPr>
              <a:t>Joseph Moerschbaecher</a:t>
            </a:r>
          </a:p>
        </p:txBody>
      </p:sp>
      <p:sp>
        <p:nvSpPr>
          <p:cNvPr id="9" name="TextBox 8"/>
          <p:cNvSpPr txBox="1"/>
          <p:nvPr/>
        </p:nvSpPr>
        <p:spPr>
          <a:xfrm>
            <a:off x="2743200" y="5334000"/>
            <a:ext cx="1828800" cy="276999"/>
          </a:xfrm>
          <a:prstGeom prst="rect">
            <a:avLst/>
          </a:prstGeom>
          <a:solidFill>
            <a:schemeClr val="bg1"/>
          </a:solidFill>
          <a:ln w="25400">
            <a:solidFill>
              <a:srgbClr val="FF0000"/>
            </a:solidFill>
          </a:ln>
        </p:spPr>
        <p:txBody>
          <a:bodyPr wrap="square" rtlCol="0">
            <a:spAutoFit/>
          </a:bodyPr>
          <a:lstStyle/>
          <a:p>
            <a:r>
              <a:rPr lang="en-US" sz="1200" b="1" dirty="0" smtClean="0">
                <a:solidFill>
                  <a:srgbClr val="7030A0"/>
                </a:solidFill>
                <a:latin typeface="Comic Sans MS" pitchFamily="66" charset="0"/>
              </a:rPr>
              <a:t>Ella Lee</a:t>
            </a:r>
          </a:p>
        </p:txBody>
      </p:sp>
      <p:sp>
        <p:nvSpPr>
          <p:cNvPr id="10" name="TextBox 9"/>
          <p:cNvSpPr txBox="1"/>
          <p:nvPr/>
        </p:nvSpPr>
        <p:spPr>
          <a:xfrm>
            <a:off x="5257800" y="4038600"/>
            <a:ext cx="2971800" cy="261610"/>
          </a:xfrm>
          <a:prstGeom prst="rect">
            <a:avLst/>
          </a:prstGeom>
          <a:solidFill>
            <a:schemeClr val="bg1"/>
          </a:solidFill>
          <a:ln w="25400">
            <a:solidFill>
              <a:srgbClr val="FF0000"/>
            </a:solidFill>
          </a:ln>
        </p:spPr>
        <p:txBody>
          <a:bodyPr wrap="square" rtlCol="0">
            <a:spAutoFit/>
          </a:bodyPr>
          <a:lstStyle/>
          <a:p>
            <a:r>
              <a:rPr lang="en-US" sz="1100" b="1" dirty="0" smtClean="0">
                <a:solidFill>
                  <a:srgbClr val="7030A0"/>
                </a:solidFill>
                <a:latin typeface="Comic Sans MS" pitchFamily="66" charset="0"/>
              </a:rPr>
              <a:t>Not a required field.</a:t>
            </a:r>
          </a:p>
        </p:txBody>
      </p:sp>
      <p:pic>
        <p:nvPicPr>
          <p:cNvPr id="11" name="Picture 10"/>
          <p:cNvPicPr/>
          <p:nvPr/>
        </p:nvPicPr>
        <p:blipFill rotWithShape="1">
          <a:blip r:embed="rId4"/>
          <a:srcRect l="32302" t="27741" r="64676" b="70302"/>
          <a:stretch/>
        </p:blipFill>
        <p:spPr bwMode="auto">
          <a:xfrm>
            <a:off x="3124200" y="2324571"/>
            <a:ext cx="320040" cy="11382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p:txBody>
          <a:bodyPr>
            <a:normAutofit fontScale="62500" lnSpcReduction="20000"/>
          </a:bodyPr>
          <a:lstStyle/>
          <a:p>
            <a:r>
              <a:rPr lang="en-US" dirty="0" smtClean="0"/>
              <a:t>The RPPR section B. Accomplishments allows the agency to assess whether satisfactory progress has been made during the reporting period. </a:t>
            </a:r>
          </a:p>
          <a:p>
            <a:endParaRPr lang="en-US" dirty="0" smtClean="0"/>
          </a:p>
          <a:p>
            <a:r>
              <a:rPr lang="en-US" dirty="0" smtClean="0"/>
              <a:t>PD/PIs are reminded that the grantee is required to obtain prior written approval from the awarding agency grants official whenever there are significant changes in the project or its direction. See agency specific instructions for submission of these requests. </a:t>
            </a:r>
          </a:p>
          <a:p>
            <a:endParaRPr lang="en-US" dirty="0" smtClean="0"/>
          </a:p>
          <a:p>
            <a:r>
              <a:rPr lang="en-US" b="1" i="1" dirty="0" smtClean="0"/>
              <a:t>B.1 What are the major goals of the project? </a:t>
            </a:r>
          </a:p>
          <a:p>
            <a:pPr lvl="1"/>
            <a:r>
              <a:rPr lang="en-US" dirty="0" smtClean="0"/>
              <a:t>List the major goals of the project as stated in the approved application or as approved by the agency. If the application lists milestones/target dates for important activities or phases of the project, identify these dates and show actual completion dates or the percentage of completion. Generally, the goals will not change from one reporting period to the next. However, if the awarding agency approved changes to the goals during the reporting period, list the revised goals and objectives. Also explain any significant changes in approach or methods from the agency approved application or plan.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24</a:t>
            </a:fld>
            <a:endParaRPr lang="en-US">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p:txBody>
          <a:bodyPr>
            <a:normAutofit/>
          </a:bodyPr>
          <a:lstStyle/>
          <a:p>
            <a:pPr lvl="1"/>
            <a:r>
              <a:rPr lang="en-US" b="1" dirty="0" smtClean="0"/>
              <a:t>Goals are equivalent to specific aims</a:t>
            </a:r>
            <a:r>
              <a:rPr lang="en-US" dirty="0" smtClean="0"/>
              <a:t>. Significant changes in objectives and scope require prior approval of the agency (e.g., NIH Grants Policy Statement, 8.1.2). </a:t>
            </a:r>
          </a:p>
          <a:p>
            <a:pPr lvl="1"/>
            <a:r>
              <a:rPr lang="en-US" dirty="0" smtClean="0"/>
              <a:t>The specific aims must be provided in the initial RPPR (i.e., first non-competing type 5 submission). In subsequent RPPRs this section will pre-populate with the aims/goals previously entered, and may be amended by answering Yes to question B.1.a.</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25</a:t>
            </a:fld>
            <a:endParaRPr lang="en-US">
              <a:solidFill>
                <a:srgbClr val="7030A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p:txBody>
          <a:bodyPr>
            <a:normAutofit fontScale="85000" lnSpcReduction="20000"/>
          </a:bodyPr>
          <a:lstStyle/>
          <a:p>
            <a:r>
              <a:rPr lang="en-US" b="1" i="1" dirty="0" smtClean="0"/>
              <a:t>B.1.a Have the major goals changed since the initial competing award or previous report? </a:t>
            </a:r>
          </a:p>
          <a:p>
            <a:pPr lvl="1"/>
            <a:r>
              <a:rPr lang="en-US" dirty="0" smtClean="0"/>
              <a:t>Select Yes if the major goals/specific aims have changed since the initial competing award or previous report, and provide a revised description of major goals/specific aims. Remember that written prior approval from the awarding agency grants official is required for significant changes in the project or its direction. The RPPR is not an appropriate vehicle to request such a change. </a:t>
            </a:r>
          </a:p>
          <a:p>
            <a:pPr lvl="1"/>
            <a:r>
              <a:rPr lang="en-US" dirty="0" smtClean="0"/>
              <a:t>The first year that an RPPR is submitted any revised goals should be entered into the text box for B.1. In subsequent years, if the user selects Yes the text box under B.1.a for entering revised major goals will be provided.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LSUHSC-NO ORS Training Series</a:t>
            </a:r>
            <a:endParaRPr lang="en-US"/>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26</a:t>
            </a:fld>
            <a:endParaRPr lang="en-US">
              <a:solidFill>
                <a:srgbClr val="7030A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27</a:t>
            </a:fld>
            <a:endParaRPr lang="en-US" dirty="0">
              <a:solidFill>
                <a:srgbClr val="7030A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219200"/>
            <a:ext cx="8305800" cy="490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p:txBody>
          <a:bodyPr>
            <a:normAutofit fontScale="92500" lnSpcReduction="20000"/>
          </a:bodyPr>
          <a:lstStyle/>
          <a:p>
            <a:r>
              <a:rPr lang="en-US" b="1" i="1" dirty="0" smtClean="0"/>
              <a:t>B.2 What was accomplished under these goals? </a:t>
            </a:r>
          </a:p>
          <a:p>
            <a:pPr lvl="1"/>
            <a:r>
              <a:rPr lang="en-US" dirty="0" smtClean="0"/>
              <a:t>For this reporting period describe: 1) major activities; 2) specific objectives; 3) significant results, including major findings, developments, or conclusions (both positive and negative); and 4) key outcomes or other achievements. Include a discussion of stated goals not met. As the project progresses, the emphasis in reporting in this section should shift from reporting activities to reporting accomplishments. </a:t>
            </a:r>
          </a:p>
          <a:p>
            <a:pPr lvl="1"/>
            <a:r>
              <a:rPr lang="en-US" dirty="0" smtClean="0"/>
              <a:t>In the response, emphasize the significance of the findings to the scientific field. For most NIH awards the response should not exceed 2 pages.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p:txBody>
          <a:bodyPr>
            <a:normAutofit fontScale="77500" lnSpcReduction="20000"/>
          </a:bodyPr>
          <a:lstStyle/>
          <a:p>
            <a:r>
              <a:rPr lang="en-US" b="1" i="1" dirty="0" smtClean="0"/>
              <a:t>B.3 Competitive Revisions/Administrative Supplements. </a:t>
            </a:r>
          </a:p>
          <a:p>
            <a:r>
              <a:rPr lang="en-US" b="1" i="1" dirty="0" smtClean="0"/>
              <a:t>For this reporting period, is there one or more Revision/Supplement associated with this award for which reporting is required? </a:t>
            </a:r>
          </a:p>
          <a:p>
            <a:pPr lvl="1"/>
            <a:r>
              <a:rPr lang="en-US" dirty="0" smtClean="0"/>
              <a:t>If yes, identify the Revision(s)/Supplements(s) by grant number (e.g., 3R01CA098765-01S1) or title and describe the specific aims and accomplishments for each Revision/Supplement funded during this reporting period. Include any supplements to promote diversity or re-entry, or other similar supplements to support addition of an individual or a discrete project. </a:t>
            </a:r>
          </a:p>
          <a:p>
            <a:pPr lvl="1"/>
            <a:r>
              <a:rPr lang="en-US" dirty="0" smtClean="0"/>
              <a:t>The </a:t>
            </a:r>
            <a:r>
              <a:rPr lang="en-US" dirty="0" err="1" smtClean="0"/>
              <a:t>NoA</a:t>
            </a:r>
            <a:r>
              <a:rPr lang="en-US" dirty="0" smtClean="0"/>
              <a:t> will indicate any reporting requirements. Be advised that the </a:t>
            </a:r>
            <a:r>
              <a:rPr lang="en-US" dirty="0" err="1" smtClean="0"/>
              <a:t>NoA</a:t>
            </a:r>
            <a:r>
              <a:rPr lang="en-US" dirty="0" smtClean="0"/>
              <a:t> incorporates requirements of the Funding Opportunity Announcement (FOA) that may also include reporting requirements.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29</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dirty="0"/>
              <a:t>LSUHSC-NO ORS Training Series</a:t>
            </a:r>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8DAE46A9-7A6A-4B62-8CF7-4A71521F24A4}" type="slidenum">
              <a:rPr lang="en-US">
                <a:solidFill>
                  <a:srgbClr val="7030A0"/>
                </a:solidFill>
              </a:rPr>
              <a:pPr>
                <a:defRPr/>
              </a:pPr>
              <a:t>3</a:t>
            </a:fld>
            <a:endParaRPr lang="en-US" dirty="0">
              <a:solidFill>
                <a:srgbClr val="7030A0"/>
              </a:solidFill>
            </a:endParaRPr>
          </a:p>
        </p:txBody>
      </p:sp>
      <p:sp>
        <p:nvSpPr>
          <p:cNvPr id="6149" name="Rectangle 2"/>
          <p:cNvSpPr>
            <a:spLocks noGrp="1" noChangeArrowheads="1"/>
          </p:cNvSpPr>
          <p:nvPr>
            <p:ph type="title"/>
          </p:nvPr>
        </p:nvSpPr>
        <p:spPr/>
        <p:txBody>
          <a:bodyPr/>
          <a:lstStyle/>
          <a:p>
            <a:pPr eaLnBrk="1" hangingPunct="1"/>
            <a:r>
              <a:rPr lang="en-US" sz="3600" b="1" dirty="0" smtClean="0">
                <a:solidFill>
                  <a:srgbClr val="7030A0"/>
                </a:solidFill>
                <a:latin typeface="Comic Sans MS" pitchFamily="66" charset="0"/>
              </a:rPr>
              <a:t>Office of Research Services</a:t>
            </a:r>
          </a:p>
        </p:txBody>
      </p:sp>
      <p:sp>
        <p:nvSpPr>
          <p:cNvPr id="6150" name="Rectangle 3"/>
          <p:cNvSpPr>
            <a:spLocks noGrp="1" noChangeArrowheads="1"/>
          </p:cNvSpPr>
          <p:nvPr>
            <p:ph type="body" idx="1"/>
          </p:nvPr>
        </p:nvSpPr>
        <p:spPr>
          <a:xfrm>
            <a:off x="457200" y="1219200"/>
            <a:ext cx="8229600" cy="4906963"/>
          </a:xfrm>
        </p:spPr>
        <p:txBody>
          <a:bodyPr>
            <a:normAutofit fontScale="70000" lnSpcReduction="20000"/>
          </a:bodyPr>
          <a:lstStyle/>
          <a:p>
            <a:pPr>
              <a:lnSpc>
                <a:spcPct val="80000"/>
              </a:lnSpc>
              <a:buClr>
                <a:srgbClr val="2A0054"/>
              </a:buClr>
              <a:buNone/>
            </a:pPr>
            <a:r>
              <a:rPr lang="en-US" sz="1800" b="1" dirty="0" smtClean="0">
                <a:solidFill>
                  <a:srgbClr val="000000"/>
                </a:solidFill>
              </a:rPr>
              <a:t>TBA </a:t>
            </a:r>
            <a:r>
              <a:rPr lang="en-US" sz="1800" dirty="0" smtClean="0">
                <a:solidFill>
                  <a:srgbClr val="000000"/>
                </a:solidFill>
              </a:rPr>
              <a:t>– Jawed Alam</a:t>
            </a:r>
            <a:endParaRPr lang="en-US" sz="1800" b="1" dirty="0">
              <a:solidFill>
                <a:srgbClr val="000000"/>
              </a:solidFill>
            </a:endParaRPr>
          </a:p>
          <a:p>
            <a:pPr>
              <a:lnSpc>
                <a:spcPct val="80000"/>
              </a:lnSpc>
              <a:buClr>
                <a:srgbClr val="2A0054"/>
              </a:buClr>
              <a:buFont typeface="Wingdings" pitchFamily="2" charset="2"/>
              <a:buChar char="•"/>
            </a:pPr>
            <a:endParaRPr lang="en-US" sz="1800" b="1" dirty="0">
              <a:solidFill>
                <a:srgbClr val="000000"/>
              </a:solidFill>
            </a:endParaRPr>
          </a:p>
          <a:p>
            <a:pPr>
              <a:lnSpc>
                <a:spcPct val="80000"/>
              </a:lnSpc>
              <a:buClr>
                <a:srgbClr val="2A0054"/>
              </a:buClr>
              <a:buNone/>
            </a:pPr>
            <a:r>
              <a:rPr lang="en-US" sz="1800" b="1" dirty="0">
                <a:solidFill>
                  <a:srgbClr val="000000"/>
                </a:solidFill>
              </a:rPr>
              <a:t>Staff:</a:t>
            </a:r>
          </a:p>
          <a:p>
            <a:pPr>
              <a:lnSpc>
                <a:spcPct val="80000"/>
              </a:lnSpc>
              <a:buClr>
                <a:srgbClr val="2A0054"/>
              </a:buClr>
              <a:buFont typeface="Wingdings" pitchFamily="2" charset="2"/>
              <a:buChar char="•"/>
            </a:pPr>
            <a:endParaRPr lang="en-US" sz="1800" b="1" dirty="0">
              <a:solidFill>
                <a:srgbClr val="000000"/>
              </a:solidFill>
            </a:endParaRPr>
          </a:p>
          <a:p>
            <a:pPr lvl="1">
              <a:lnSpc>
                <a:spcPct val="80000"/>
              </a:lnSpc>
              <a:buClr>
                <a:srgbClr val="2A0054"/>
              </a:buClr>
              <a:buNone/>
            </a:pPr>
            <a:r>
              <a:rPr lang="en-US" sz="1800" b="1" dirty="0" smtClean="0">
                <a:solidFill>
                  <a:srgbClr val="000000"/>
                </a:solidFill>
              </a:rPr>
              <a:t>Ann Clesi– </a:t>
            </a:r>
            <a:r>
              <a:rPr lang="en-US" sz="1800" dirty="0">
                <a:solidFill>
                  <a:srgbClr val="000000"/>
                </a:solidFill>
              </a:rPr>
              <a:t>Pre-award (Grants and Contracts)</a:t>
            </a:r>
          </a:p>
          <a:p>
            <a:pPr lvl="1">
              <a:lnSpc>
                <a:spcPct val="80000"/>
              </a:lnSpc>
              <a:buClr>
                <a:srgbClr val="2A0054"/>
              </a:buClr>
              <a:buNone/>
            </a:pPr>
            <a:r>
              <a:rPr lang="en-US" sz="1800" b="1" dirty="0" smtClean="0">
                <a:solidFill>
                  <a:srgbClr val="000000"/>
                </a:solidFill>
              </a:rPr>
              <a:t>Anissa McDougle– </a:t>
            </a:r>
            <a:r>
              <a:rPr lang="en-US" sz="1800" dirty="0">
                <a:solidFill>
                  <a:srgbClr val="000000"/>
                </a:solidFill>
              </a:rPr>
              <a:t>Conflicts of Interest</a:t>
            </a:r>
            <a:endParaRPr lang="en-US" sz="1800" b="1" dirty="0">
              <a:solidFill>
                <a:srgbClr val="000000"/>
              </a:solidFill>
            </a:endParaRPr>
          </a:p>
          <a:p>
            <a:pPr lvl="1">
              <a:lnSpc>
                <a:spcPct val="80000"/>
              </a:lnSpc>
              <a:buClr>
                <a:srgbClr val="2A0054"/>
              </a:buClr>
              <a:buNone/>
            </a:pPr>
            <a:r>
              <a:rPr lang="en-US" sz="1800" b="1" dirty="0" smtClean="0">
                <a:solidFill>
                  <a:srgbClr val="000000"/>
                </a:solidFill>
              </a:rPr>
              <a:t>Jennifer Pepping </a:t>
            </a:r>
            <a:r>
              <a:rPr lang="en-US" sz="1800" dirty="0" smtClean="0">
                <a:solidFill>
                  <a:srgbClr val="000000"/>
                </a:solidFill>
              </a:rPr>
              <a:t>– IACUC and IBC</a:t>
            </a:r>
            <a:endParaRPr lang="en-US" sz="1800" dirty="0">
              <a:solidFill>
                <a:srgbClr val="000000"/>
              </a:solidFill>
            </a:endParaRPr>
          </a:p>
          <a:p>
            <a:pPr lvl="1">
              <a:lnSpc>
                <a:spcPct val="80000"/>
              </a:lnSpc>
              <a:buClr>
                <a:srgbClr val="2A0054"/>
              </a:buClr>
              <a:buNone/>
            </a:pPr>
            <a:r>
              <a:rPr lang="en-US" sz="1800" b="1" dirty="0" smtClean="0">
                <a:solidFill>
                  <a:srgbClr val="000000"/>
                </a:solidFill>
              </a:rPr>
              <a:t>Kadie Rome– </a:t>
            </a:r>
            <a:r>
              <a:rPr lang="en-US" sz="1800" dirty="0">
                <a:solidFill>
                  <a:srgbClr val="000000"/>
                </a:solidFill>
              </a:rPr>
              <a:t>IRB</a:t>
            </a:r>
          </a:p>
          <a:p>
            <a:pPr lvl="1">
              <a:lnSpc>
                <a:spcPct val="80000"/>
              </a:lnSpc>
              <a:buClr>
                <a:srgbClr val="2A0054"/>
              </a:buClr>
              <a:buNone/>
            </a:pPr>
            <a:r>
              <a:rPr lang="en-US" sz="1800" b="1" dirty="0">
                <a:solidFill>
                  <a:srgbClr val="000000"/>
                </a:solidFill>
              </a:rPr>
              <a:t>Dyan Melson – </a:t>
            </a:r>
            <a:r>
              <a:rPr lang="en-US" sz="1800" dirty="0">
                <a:solidFill>
                  <a:srgbClr val="000000"/>
                </a:solidFill>
              </a:rPr>
              <a:t>IRB</a:t>
            </a:r>
          </a:p>
          <a:p>
            <a:pPr lvl="1">
              <a:lnSpc>
                <a:spcPct val="80000"/>
              </a:lnSpc>
              <a:buClr>
                <a:srgbClr val="2A0054"/>
              </a:buClr>
              <a:buNone/>
            </a:pPr>
            <a:r>
              <a:rPr lang="en-US" sz="1800" b="1" dirty="0">
                <a:solidFill>
                  <a:srgbClr val="000000"/>
                </a:solidFill>
              </a:rPr>
              <a:t>Lynn Arnold </a:t>
            </a:r>
            <a:r>
              <a:rPr lang="en-US" sz="1800" b="1" dirty="0" smtClean="0">
                <a:solidFill>
                  <a:srgbClr val="000000"/>
                </a:solidFill>
              </a:rPr>
              <a:t>– </a:t>
            </a:r>
            <a:r>
              <a:rPr lang="en-US" sz="1800" dirty="0" smtClean="0">
                <a:solidFill>
                  <a:srgbClr val="000000"/>
                </a:solidFill>
              </a:rPr>
              <a:t>IRB</a:t>
            </a:r>
          </a:p>
          <a:p>
            <a:pPr lvl="1" algn="just">
              <a:lnSpc>
                <a:spcPct val="80000"/>
              </a:lnSpc>
              <a:buClr>
                <a:srgbClr val="2A0054"/>
              </a:buClr>
              <a:buNone/>
            </a:pPr>
            <a:r>
              <a:rPr lang="en-US" sz="1800" b="1" dirty="0" smtClean="0">
                <a:solidFill>
                  <a:srgbClr val="000000"/>
                </a:solidFill>
              </a:rPr>
              <a:t>Jim Outland</a:t>
            </a:r>
            <a:r>
              <a:rPr lang="en-US" sz="1800" dirty="0" smtClean="0">
                <a:solidFill>
                  <a:srgbClr val="000000"/>
                </a:solidFill>
              </a:rPr>
              <a:t> - IRB</a:t>
            </a:r>
            <a:endParaRPr lang="en-US" sz="1800" b="1" dirty="0">
              <a:solidFill>
                <a:srgbClr val="000000"/>
              </a:solidFill>
            </a:endParaRPr>
          </a:p>
          <a:p>
            <a:pPr>
              <a:lnSpc>
                <a:spcPct val="80000"/>
              </a:lnSpc>
              <a:buClr>
                <a:srgbClr val="2A0054"/>
              </a:buClr>
              <a:buFont typeface="Wingdings" pitchFamily="2" charset="2"/>
              <a:buChar char="•"/>
            </a:pPr>
            <a:endParaRPr lang="en-US" sz="1800" dirty="0">
              <a:solidFill>
                <a:srgbClr val="000000"/>
              </a:solidFill>
            </a:endParaRPr>
          </a:p>
          <a:p>
            <a:pPr>
              <a:lnSpc>
                <a:spcPct val="80000"/>
              </a:lnSpc>
              <a:buClr>
                <a:srgbClr val="2A0054"/>
              </a:buClr>
              <a:buNone/>
            </a:pPr>
            <a:r>
              <a:rPr lang="en-US" sz="1800" b="1" dirty="0">
                <a:solidFill>
                  <a:srgbClr val="000000"/>
                </a:solidFill>
              </a:rPr>
              <a:t>Responsibilities:</a:t>
            </a:r>
          </a:p>
          <a:p>
            <a:pPr>
              <a:lnSpc>
                <a:spcPct val="80000"/>
              </a:lnSpc>
              <a:buClr>
                <a:srgbClr val="2A0054"/>
              </a:buClr>
              <a:buFont typeface="Wingdings" pitchFamily="2" charset="2"/>
              <a:buChar char="•"/>
            </a:pPr>
            <a:endParaRPr lang="en-US" sz="1800" b="1" dirty="0">
              <a:solidFill>
                <a:srgbClr val="000000"/>
              </a:solidFill>
            </a:endParaRPr>
          </a:p>
          <a:p>
            <a:pPr lvl="0"/>
            <a:r>
              <a:rPr lang="en-US" sz="1800" b="1" dirty="0"/>
              <a:t>Pre-award, sponsored project activity</a:t>
            </a:r>
            <a:r>
              <a:rPr lang="en-US" sz="1800" dirty="0"/>
              <a:t>; this includes evaluation and routing for signatures all grant applications, research agreements, and clinical trial agreements. </a:t>
            </a:r>
          </a:p>
          <a:p>
            <a:pPr marL="0" indent="0">
              <a:buNone/>
            </a:pPr>
            <a:endParaRPr lang="en-US" sz="1800" dirty="0"/>
          </a:p>
          <a:p>
            <a:pPr lvl="0"/>
            <a:r>
              <a:rPr lang="en-US" sz="1800" b="1" dirty="0"/>
              <a:t>Conflict of Interest Program </a:t>
            </a:r>
            <a:r>
              <a:rPr lang="en-US" sz="1800" dirty="0"/>
              <a:t>based upon Chancellor’s Memorandum #35 “Individual and Institutional COI in Sponsored Projects”.</a:t>
            </a:r>
            <a:br>
              <a:rPr lang="en-US" sz="1800" dirty="0"/>
            </a:br>
            <a:r>
              <a:rPr lang="en-US" sz="1800" dirty="0"/>
              <a:t> </a:t>
            </a:r>
          </a:p>
          <a:p>
            <a:pPr lvl="0"/>
            <a:r>
              <a:rPr lang="en-US" sz="1800" dirty="0"/>
              <a:t>The AAHRPP “Fully Accredited” </a:t>
            </a:r>
            <a:r>
              <a:rPr lang="en-US" sz="1800" b="1" dirty="0"/>
              <a:t>Human Research Protection Program and Institutional Review Board (IRB) </a:t>
            </a:r>
            <a:r>
              <a:rPr lang="en-US" sz="1800" dirty="0"/>
              <a:t>which provides oversight for the protection of human subjects participating in research.</a:t>
            </a:r>
            <a:br>
              <a:rPr lang="en-US" sz="1800" dirty="0"/>
            </a:br>
            <a:r>
              <a:rPr lang="en-US" sz="1800" dirty="0"/>
              <a:t> </a:t>
            </a:r>
          </a:p>
          <a:p>
            <a:pPr lvl="0"/>
            <a:r>
              <a:rPr lang="en-US" sz="1800" dirty="0"/>
              <a:t>The </a:t>
            </a:r>
            <a:r>
              <a:rPr lang="en-US" sz="1800" b="1" dirty="0"/>
              <a:t>Institutional Animal Care and Use Committee (IACUC) </a:t>
            </a:r>
            <a:r>
              <a:rPr lang="en-US" sz="1800" dirty="0"/>
              <a:t>which provides oversight for the welfare of animals used in research. </a:t>
            </a:r>
          </a:p>
          <a:p>
            <a:pPr marL="0" lvl="0" indent="0">
              <a:buNone/>
            </a:pPr>
            <a:endParaRPr lang="en-US" sz="1800" dirty="0"/>
          </a:p>
          <a:p>
            <a:pPr lvl="0"/>
            <a:r>
              <a:rPr lang="en-US" sz="1800" dirty="0"/>
              <a:t>The </a:t>
            </a:r>
            <a:r>
              <a:rPr lang="en-US" sz="1800" b="1" dirty="0"/>
              <a:t>Institutional Bio-safety Committee (IBC)</a:t>
            </a:r>
            <a:r>
              <a:rPr lang="en-US" sz="1800" dirty="0"/>
              <a:t> which in collaboration with the Office of Environmental Health and Safety provides oversight of bio-safety issues and recombinant DNA research</a:t>
            </a:r>
            <a:r>
              <a:rPr lang="en-US" sz="1800" dirty="0" smtClean="0"/>
              <a:t>.</a:t>
            </a: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30</a:t>
            </a:fld>
            <a:endParaRPr lang="en-US" dirty="0">
              <a:solidFill>
                <a:srgbClr val="7030A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381000" y="1219200"/>
            <a:ext cx="8305800" cy="490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a:xfrm>
            <a:off x="457200" y="1295400"/>
            <a:ext cx="8229600" cy="4830763"/>
          </a:xfrm>
        </p:spPr>
        <p:txBody>
          <a:bodyPr>
            <a:normAutofit fontScale="55000" lnSpcReduction="20000"/>
          </a:bodyPr>
          <a:lstStyle/>
          <a:p>
            <a:r>
              <a:rPr lang="en-US" b="1" i="1" dirty="0" smtClean="0"/>
              <a:t>B.4 What opportunities for training and professional development has the project provided? </a:t>
            </a:r>
          </a:p>
          <a:p>
            <a:endParaRPr lang="en-US" b="1" i="1" dirty="0" smtClean="0"/>
          </a:p>
          <a:p>
            <a:pPr lvl="1"/>
            <a:r>
              <a:rPr lang="en-US" sz="2900" dirty="0" smtClean="0"/>
              <a:t>If the research is not intended to provide training and professional development opportunities or there is nothing significant to report during the reporting period, select </a:t>
            </a:r>
            <a:r>
              <a:rPr lang="en-US" sz="2900" b="1" dirty="0" smtClean="0"/>
              <a:t>Nothing to Report. </a:t>
            </a:r>
          </a:p>
          <a:p>
            <a:pPr lvl="1">
              <a:buNone/>
            </a:pPr>
            <a:endParaRPr lang="en-US" sz="2900" b="1" dirty="0" smtClean="0"/>
          </a:p>
          <a:p>
            <a:pPr lvl="1"/>
            <a:r>
              <a:rPr lang="en-US" sz="2900" dirty="0" smtClean="0"/>
              <a:t>Describe opportunities for training and professional development provided to anyone who worked on the project or anyone who was involved in the activities supported by the project. Training activities are those in which individuals with advanced professional skills and experience assist others in attaining greater proficiency. Training activities may include, for example, courses or one-on-one work with a mentor. Professional development activities result in increased knowledge or skill in one’s area of expertise and may include workshops</a:t>
            </a:r>
            <a:r>
              <a:rPr lang="en-US" sz="2900" i="1" dirty="0" smtClean="0"/>
              <a:t>, </a:t>
            </a:r>
            <a:r>
              <a:rPr lang="en-US" sz="2900" dirty="0" smtClean="0"/>
              <a:t>conferences, seminars, study groups, and individual study. Include participation in conferences, workshops, and seminars not listed under major activities. </a:t>
            </a:r>
          </a:p>
          <a:p>
            <a:pPr lvl="1">
              <a:buNone/>
            </a:pPr>
            <a:endParaRPr lang="en-US" sz="2900" dirty="0" smtClean="0"/>
          </a:p>
          <a:p>
            <a:pPr lvl="1"/>
            <a:r>
              <a:rPr lang="en-US" sz="2900" dirty="0" smtClean="0"/>
              <a:t>For T, F, K, R25, R13, D43 and other awards or award components designed to provide training and professional development opportunities, a response is required. Do not reiterate what is reported under Accomplishments. Limit the response to this reporting period.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31</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32</a:t>
            </a:fld>
            <a:endParaRPr lang="en-US" dirty="0">
              <a:solidFill>
                <a:srgbClr val="7030A0"/>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1295400"/>
            <a:ext cx="8229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p:txBody>
          <a:bodyPr>
            <a:normAutofit fontScale="70000" lnSpcReduction="20000"/>
          </a:bodyPr>
          <a:lstStyle/>
          <a:p>
            <a:r>
              <a:rPr lang="en-US" b="1" i="1" dirty="0" smtClean="0"/>
              <a:t>B.5 How have results been disseminated to communities of interest? </a:t>
            </a:r>
          </a:p>
          <a:p>
            <a:pPr lvl="1"/>
            <a:r>
              <a:rPr lang="en-US" dirty="0" smtClean="0"/>
              <a:t>Describe how the results have been disseminated to communities of interest. Include any outreach activities that have been undertaken to reach members of communities who are not usually aware of these research activities, for the purpose of enhancing public understanding and increasing interest in learning and careers in science, technology, and the humanities. </a:t>
            </a:r>
          </a:p>
          <a:p>
            <a:pPr lvl="1"/>
            <a:r>
              <a:rPr lang="en-US" dirty="0" smtClean="0"/>
              <a:t>Reporting the routine dissemination of information (e.g., websites, press releases) is not required. For awards not designed to disseminate information to the public or conduct similar outreach activities, a response is not required and the grantee should select </a:t>
            </a:r>
            <a:r>
              <a:rPr lang="en-US" b="1" dirty="0" smtClean="0"/>
              <a:t>Nothing to Report. </a:t>
            </a:r>
          </a:p>
          <a:p>
            <a:pPr lvl="1"/>
            <a:r>
              <a:rPr lang="en-US" dirty="0" smtClean="0"/>
              <a:t>A detailed response is only required for awards or award components that are designed to disseminate information to the public or conduct similar outreach activities. Note that scientific publications and the sharing of research resources will be reported under </a:t>
            </a:r>
            <a:r>
              <a:rPr lang="en-US" i="1" dirty="0" smtClean="0"/>
              <a:t>Products.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33</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34</a:t>
            </a:fld>
            <a:endParaRPr lang="en-US" dirty="0">
              <a:solidFill>
                <a:srgbClr val="7030A0"/>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371600"/>
            <a:ext cx="8229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13315" name="Content Placeholder 2"/>
          <p:cNvSpPr>
            <a:spLocks noGrp="1"/>
          </p:cNvSpPr>
          <p:nvPr>
            <p:ph idx="1"/>
          </p:nvPr>
        </p:nvSpPr>
        <p:spPr/>
        <p:txBody>
          <a:bodyPr>
            <a:normAutofit fontScale="85000" lnSpcReduction="10000"/>
          </a:bodyPr>
          <a:lstStyle/>
          <a:p>
            <a:r>
              <a:rPr lang="en-US" b="1" i="1" dirty="0" smtClean="0"/>
              <a:t>B.6 What do you plan to do for the next reporting period to accomplish the goals? </a:t>
            </a:r>
          </a:p>
          <a:p>
            <a:pPr lvl="1"/>
            <a:r>
              <a:rPr lang="en-US" dirty="0" smtClean="0"/>
              <a:t>Describe briefly what you plan to do during the next reporting period to accomplish the goals and objectives.</a:t>
            </a:r>
          </a:p>
          <a:p>
            <a:pPr lvl="1"/>
            <a:r>
              <a:rPr lang="en-US" dirty="0" smtClean="0"/>
              <a:t>Remember that significant changes in objectives and scope require prior approval of the agency (e.g., NIH Grants Policy Statement, 8.1.2.). </a:t>
            </a:r>
          </a:p>
          <a:p>
            <a:pPr lvl="1"/>
            <a:r>
              <a:rPr lang="en-US" dirty="0" smtClean="0"/>
              <a:t>Include any important modifications to the original plans. Provide a scientific justification for any changes involving research with human subjects or vertebrate animals. A detailed description of such changes must be provided under Section F. Changes.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35</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B - Accomplishments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36</a:t>
            </a:fld>
            <a:endParaRPr lang="en-US" dirty="0">
              <a:solidFill>
                <a:srgbClr val="7030A0"/>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457200" y="1295400"/>
            <a:ext cx="8229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p:txBody>
          <a:bodyPr>
            <a:normAutofit fontScale="70000" lnSpcReduction="20000"/>
          </a:bodyPr>
          <a:lstStyle/>
          <a:p>
            <a:r>
              <a:rPr lang="en-US" b="1" i="1" dirty="0" smtClean="0"/>
              <a:t>C.1 Publications. </a:t>
            </a:r>
          </a:p>
          <a:p>
            <a:r>
              <a:rPr lang="en-US" b="1" i="1" dirty="0" smtClean="0"/>
              <a:t>Are there publications or manuscripts accepted for publication in a journal or other publication (e.g., book, one-time publication, monograph) during the reporting period resulting directly from the award? </a:t>
            </a:r>
          </a:p>
          <a:p>
            <a:pPr>
              <a:buNone/>
            </a:pPr>
            <a:endParaRPr lang="en-US" b="1" i="1" dirty="0" smtClean="0"/>
          </a:p>
          <a:p>
            <a:pPr lvl="1"/>
            <a:r>
              <a:rPr lang="en-US" dirty="0" smtClean="0"/>
              <a:t>PD/PIs are required to report all publications that arise from their NIH award in this section. Publications listed in other parts of the RPPR will not be tracked as award products. If there are publications to report select Yes and ensure that the “Associate with this RPPR” box is checked as appropriate. If there are no publications to report select No. </a:t>
            </a:r>
          </a:p>
          <a:p>
            <a:pPr lvl="1"/>
            <a:r>
              <a:rPr lang="en-US" dirty="0" smtClean="0"/>
              <a:t>The tables draw information from the PD/PI’s My NCBI account. </a:t>
            </a:r>
          </a:p>
          <a:p>
            <a:pPr lvl="2"/>
            <a:r>
              <a:rPr lang="en-US" dirty="0" smtClean="0"/>
              <a:t>See the ORS Presentation, “NIH Public Access Policy and Using My NCBI”, for more details on My NCBI.</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37</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a:xfrm>
            <a:off x="457200" y="1295400"/>
            <a:ext cx="8229600" cy="4952999"/>
          </a:xfrm>
        </p:spPr>
        <p:txBody>
          <a:bodyPr>
            <a:noAutofit/>
          </a:bodyPr>
          <a:lstStyle/>
          <a:p>
            <a:pPr lvl="1"/>
            <a:r>
              <a:rPr lang="en-US" sz="1700" dirty="0" smtClean="0"/>
              <a:t>The first table, All Publications Associated with this Project in My NCBI, lists all publications that are in the PD/PI’s My Bibliography collection, are associated with this award, and have not been reported in previous electronic progress reports for this award.</a:t>
            </a:r>
          </a:p>
          <a:p>
            <a:pPr lvl="1"/>
            <a:r>
              <a:rPr lang="en-US" sz="1700" dirty="0" smtClean="0"/>
              <a:t>The first column, ”Associate with this RPPR” is automatically checked. Leaving the box checked upon submission associates the publication with this progress report, results in the publication being displayed in </a:t>
            </a:r>
            <a:r>
              <a:rPr lang="en-US" sz="1700" dirty="0" err="1" smtClean="0"/>
              <a:t>RePORT</a:t>
            </a:r>
            <a:r>
              <a:rPr lang="en-US" sz="1700" dirty="0" smtClean="0"/>
              <a:t>, and makes the award-publication association in My NCBI permanent and the association will be reported in </a:t>
            </a:r>
            <a:r>
              <a:rPr lang="en-US" sz="1700" dirty="0" err="1" smtClean="0"/>
              <a:t>PubMed</a:t>
            </a:r>
            <a:r>
              <a:rPr lang="en-US" sz="1700" dirty="0" smtClean="0"/>
              <a:t>. </a:t>
            </a:r>
            <a:r>
              <a:rPr lang="en-US" sz="1700" dirty="0" err="1" smtClean="0"/>
              <a:t>Unchecking</a:t>
            </a:r>
            <a:r>
              <a:rPr lang="en-US" sz="1700" dirty="0" smtClean="0"/>
              <a:t> the box disassociates the publication with this progress report and, upon submission of the RPPR to NIH, removes the award-publication association in My NCBI . </a:t>
            </a:r>
          </a:p>
          <a:p>
            <a:pPr lvl="1"/>
            <a:r>
              <a:rPr lang="en-US" sz="1700" dirty="0" smtClean="0"/>
              <a:t>The second column, NIH Public Access Compliance, indicates the current compliance status with the NIH Public Access Policy. This information is from My NCBI. Publications that fall under the Public Access Policy and are non-compliant still must be reported.</a:t>
            </a:r>
          </a:p>
          <a:p>
            <a:pPr lvl="2"/>
            <a:r>
              <a:rPr lang="en-US" sz="1700" dirty="0" smtClean="0"/>
              <a:t>Generally, publications can be brought into compliance within 10 business days; PD/PIs are advised to do so as soon as possible to ensure their award is renewed in a timely manner.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p:txBody>
          <a:bodyPr>
            <a:normAutofit fontScale="70000" lnSpcReduction="20000"/>
          </a:bodyPr>
          <a:lstStyle/>
          <a:p>
            <a:pPr lvl="1"/>
            <a:r>
              <a:rPr lang="en-US" dirty="0" smtClean="0"/>
              <a:t>Note that the publication data in these tables is dynamic until the progress report is submitted to the agency. Any change to the data occurring in </a:t>
            </a:r>
            <a:r>
              <a:rPr lang="en-US" dirty="0" err="1" smtClean="0"/>
              <a:t>PubMed</a:t>
            </a:r>
            <a:r>
              <a:rPr lang="en-US" dirty="0" smtClean="0"/>
              <a:t>, </a:t>
            </a:r>
            <a:r>
              <a:rPr lang="en-US" dirty="0" err="1" smtClean="0"/>
              <a:t>PubMed</a:t>
            </a:r>
            <a:r>
              <a:rPr lang="en-US" dirty="0" smtClean="0"/>
              <a:t> Central, the PD/PI’s My Bibliography account, or in the compliance status of a publication will refresh upon saving the C.1 Products section, or opening the RPPR in another session. When the progress report is submitted to the agency, the publication data is frozen in the progress report. </a:t>
            </a:r>
          </a:p>
          <a:p>
            <a:pPr lvl="1">
              <a:buNone/>
            </a:pPr>
            <a:endParaRPr lang="en-US" dirty="0" smtClean="0"/>
          </a:p>
          <a:p>
            <a:pPr lvl="1"/>
            <a:r>
              <a:rPr lang="en-US" dirty="0" smtClean="0"/>
              <a:t>The second table, “Publications not associated with this project in </a:t>
            </a:r>
            <a:r>
              <a:rPr lang="en-US" dirty="0" err="1" smtClean="0"/>
              <a:t>MyNCBI</a:t>
            </a:r>
            <a:r>
              <a:rPr lang="en-US" dirty="0" smtClean="0"/>
              <a:t>”, lists all other publications that are in the PD/PI’s My Bibliography collection but do not have an association with this award. Checking Associate with this RPPR box will associate a publication with the award both in the progress report and in My NCBI. Refreshing this screen (i.e., clicking the Save button) will also move the newly associated publications from this table to the first table. Similarly, publications disassociated in the first table will appear in this table when the screen is refreshed.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39</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defRPr/>
            </a:pPr>
            <a:r>
              <a:rPr lang="en-US" sz="4000" b="1" dirty="0" smtClean="0">
                <a:solidFill>
                  <a:srgbClr val="7030A0"/>
                </a:solidFill>
                <a:latin typeface="Comic Sans MS" pitchFamily="66" charset="0"/>
              </a:rPr>
              <a:t>Helpful Administrative Information</a:t>
            </a:r>
          </a:p>
        </p:txBody>
      </p:sp>
      <p:sp>
        <p:nvSpPr>
          <p:cNvPr id="9219" name="Content Placeholder 2"/>
          <p:cNvSpPr>
            <a:spLocks noGrp="1"/>
          </p:cNvSpPr>
          <p:nvPr>
            <p:ph idx="1"/>
          </p:nvPr>
        </p:nvSpPr>
        <p:spPr/>
        <p:txBody>
          <a:bodyPr/>
          <a:lstStyle/>
          <a:p>
            <a:r>
              <a:rPr lang="en-US" dirty="0" smtClean="0">
                <a:solidFill>
                  <a:srgbClr val="000000"/>
                </a:solidFill>
              </a:rPr>
              <a:t>Most of the numbers, dates, names, and titles commonly needed for administrative purposes can be found here:</a:t>
            </a:r>
          </a:p>
          <a:p>
            <a:endParaRPr lang="en-US" dirty="0" smtClean="0"/>
          </a:p>
          <a:p>
            <a:pPr>
              <a:buNone/>
            </a:pPr>
            <a:r>
              <a:rPr lang="en-US" dirty="0">
                <a:hlinkClick r:id="rId2"/>
              </a:rPr>
              <a:t>http://www.lsuhsc.edu/administration/academic/ors/docs/Helpful_Administrative_%</a:t>
            </a:r>
            <a:r>
              <a:rPr lang="en-US" dirty="0" smtClean="0">
                <a:hlinkClick r:id="rId2"/>
              </a:rPr>
              <a:t>20Information.pdf</a:t>
            </a:r>
            <a:r>
              <a:rPr lang="en-US" dirty="0" smtClean="0"/>
              <a:t> </a:t>
            </a:r>
          </a:p>
        </p:txBody>
      </p:sp>
      <p:sp>
        <p:nvSpPr>
          <p:cNvPr id="9220" name="Date Placeholder 3"/>
          <p:cNvSpPr>
            <a:spLocks noGrp="1"/>
          </p:cNvSpPr>
          <p:nvPr>
            <p:ph type="dt" sz="quarter" idx="10"/>
          </p:nvPr>
        </p:nvSpPr>
        <p:spPr>
          <a:noFill/>
        </p:spPr>
        <p:txBody>
          <a:bodyPr/>
          <a:lstStyle/>
          <a:p>
            <a:fld id="{47EA6A54-1F1A-41BE-BDCA-4215A449C282}" type="datetime1">
              <a:rPr lang="en-US" smtClean="0"/>
              <a:pPr/>
              <a:t>1/28/2020</a:t>
            </a:fld>
            <a:endParaRPr lang="en-US" smtClean="0"/>
          </a:p>
        </p:txBody>
      </p:sp>
      <p:sp>
        <p:nvSpPr>
          <p:cNvPr id="9221" name="Footer Placeholder 4"/>
          <p:cNvSpPr>
            <a:spLocks noGrp="1"/>
          </p:cNvSpPr>
          <p:nvPr>
            <p:ph type="ftr" sz="quarter" idx="11"/>
          </p:nvPr>
        </p:nvSpPr>
        <p:spPr>
          <a:noFill/>
        </p:spPr>
        <p:txBody>
          <a:bodyPr/>
          <a:lstStyle/>
          <a:p>
            <a:r>
              <a:rPr lang="en-US" dirty="0" smtClean="0"/>
              <a:t>LSUHSC-NO ORS Training Series</a:t>
            </a:r>
          </a:p>
        </p:txBody>
      </p:sp>
      <p:sp>
        <p:nvSpPr>
          <p:cNvPr id="9222" name="Slide Number Placeholder 5"/>
          <p:cNvSpPr>
            <a:spLocks noGrp="1"/>
          </p:cNvSpPr>
          <p:nvPr>
            <p:ph type="sldNum" sz="quarter" idx="4294967295"/>
          </p:nvPr>
        </p:nvSpPr>
        <p:spPr>
          <a:xfrm>
            <a:off x="6553200" y="6629400"/>
            <a:ext cx="2133600" cy="92075"/>
          </a:xfrm>
          <a:prstGeom prst="rect">
            <a:avLst/>
          </a:prstGeom>
          <a:noFill/>
        </p:spPr>
        <p:txBody>
          <a:bodyPr/>
          <a:lstStyle/>
          <a:p>
            <a:fld id="{AFC338BF-EB30-4B0B-8E3F-B78C0F2D2693}"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p:txBody>
          <a:bodyPr>
            <a:normAutofit fontScale="62500" lnSpcReduction="20000"/>
          </a:bodyPr>
          <a:lstStyle/>
          <a:p>
            <a:pPr lvl="1"/>
            <a:r>
              <a:rPr lang="en-US" dirty="0" smtClean="0"/>
              <a:t>The final table, Publications previously reported for this project, lists publications reported in a previous electronic progress report for this award. Grantees are responsible for ensuring that these publications comply with the Public Access policy even if they were provisionally compliant (listed as in Progress) when previously reported. </a:t>
            </a:r>
          </a:p>
          <a:p>
            <a:pPr lvl="1"/>
            <a:r>
              <a:rPr lang="en-US" dirty="0" smtClean="0"/>
              <a:t>The report may be submitted with noncompliant publications; however the system will generate an automated email to the PD/PI (with cc to the AO and SO) requesting that the grantee provide evidence of compliance or an explanation (e.g., the sole author has passed away before s/he was able to process the manuscript for posting to </a:t>
            </a:r>
            <a:r>
              <a:rPr lang="en-US" dirty="0" err="1" smtClean="0"/>
              <a:t>PubMed</a:t>
            </a:r>
            <a:r>
              <a:rPr lang="en-US" dirty="0" smtClean="0"/>
              <a:t> Central) by a specified due date two weeks prior to the next budget start date. The grantee must respond either via an email to the GMS and PO, or may respond via the Progress Report Additional Materials (PRAM) link found on the </a:t>
            </a:r>
            <a:r>
              <a:rPr lang="en-US" dirty="0" err="1" smtClean="0"/>
              <a:t>eRA</a:t>
            </a:r>
            <a:r>
              <a:rPr lang="en-US" dirty="0" smtClean="0"/>
              <a:t> Commons Status page. The PRAM link provides a text box in which the grantee may respond through the </a:t>
            </a:r>
            <a:r>
              <a:rPr lang="en-US" dirty="0" err="1" smtClean="0"/>
              <a:t>eRA</a:t>
            </a:r>
            <a:r>
              <a:rPr lang="en-US" dirty="0" smtClean="0"/>
              <a:t> Commons. The grantee will be able to view the PRAM in the grant folder. </a:t>
            </a:r>
          </a:p>
          <a:p>
            <a:pPr lvl="1"/>
            <a:r>
              <a:rPr lang="en-US" dirty="0" smtClean="0"/>
              <a:t>Publications listed in other parts of a progress report are not captured electronically. They will not be included in this table, and may not be listed as resulting from this award in </a:t>
            </a:r>
            <a:r>
              <a:rPr lang="en-US" dirty="0" err="1" smtClean="0"/>
              <a:t>RePORT</a:t>
            </a:r>
            <a:r>
              <a:rPr lang="en-US" dirty="0" smtClean="0"/>
              <a:t>.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40</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41</a:t>
            </a:fld>
            <a:endParaRPr lang="en-US" dirty="0">
              <a:solidFill>
                <a:srgbClr val="7030A0"/>
              </a:solidFill>
            </a:endParaRPr>
          </a:p>
        </p:txBody>
      </p:sp>
      <p:pic>
        <p:nvPicPr>
          <p:cNvPr id="2" name="Picture 2"/>
          <p:cNvPicPr>
            <a:picLocks noGrp="1" noChangeAspect="1" noChangeArrowheads="1"/>
          </p:cNvPicPr>
          <p:nvPr>
            <p:ph idx="1"/>
          </p:nvPr>
        </p:nvPicPr>
        <p:blipFill>
          <a:blip r:embed="rId2" cstate="print"/>
          <a:srcRect/>
          <a:stretch>
            <a:fillRect/>
          </a:stretch>
        </p:blipFill>
        <p:spPr bwMode="auto">
          <a:xfrm>
            <a:off x="457200" y="1143000"/>
            <a:ext cx="822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p:txBody>
          <a:bodyPr>
            <a:normAutofit fontScale="77500" lnSpcReduction="20000"/>
          </a:bodyPr>
          <a:lstStyle/>
          <a:p>
            <a:r>
              <a:rPr lang="en-US" b="1" i="1" dirty="0" smtClean="0"/>
              <a:t>C.2 Website(s) or other internet site(s). </a:t>
            </a:r>
          </a:p>
          <a:p>
            <a:pPr lvl="1"/>
            <a:r>
              <a:rPr lang="en-US" dirty="0" smtClean="0"/>
              <a:t>List the URL for any Internet site(s) that disseminates the results of the research activities. A short description of each site should be provided. It is not necessary to include the publications already specified above. </a:t>
            </a:r>
          </a:p>
          <a:p>
            <a:pPr lvl="1"/>
            <a:r>
              <a:rPr lang="en-US" dirty="0" smtClean="0"/>
              <a:t>For awards not designed to create or maintain one or more websites, select </a:t>
            </a:r>
            <a:r>
              <a:rPr lang="en-US" b="1" dirty="0" smtClean="0"/>
              <a:t>Nothing to Report. </a:t>
            </a:r>
            <a:r>
              <a:rPr lang="en-US" dirty="0" smtClean="0"/>
              <a:t>A description is only required for awards designed to create or maintain one or more websites. Limit the response to this reporting period. </a:t>
            </a:r>
          </a:p>
          <a:p>
            <a:r>
              <a:rPr lang="en-US" b="1" i="1" dirty="0" smtClean="0"/>
              <a:t>C.3 Technologies or techniques. </a:t>
            </a:r>
          </a:p>
          <a:p>
            <a:pPr lvl="1"/>
            <a:r>
              <a:rPr lang="en-US" dirty="0" smtClean="0"/>
              <a:t>Identify technologies or techniques that have resulted from the research activities. Describe the technologies or techniques and how they are being shared. </a:t>
            </a:r>
          </a:p>
          <a:p>
            <a:pPr lvl="1"/>
            <a:r>
              <a:rPr lang="en-US" dirty="0" smtClean="0"/>
              <a:t>Limit the response to this reporting period.</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42</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43</a:t>
            </a:fld>
            <a:endParaRPr lang="en-US" dirty="0">
              <a:solidFill>
                <a:srgbClr val="7030A0"/>
              </a:solidFill>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1295400"/>
            <a:ext cx="8229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p:txBody>
          <a:bodyPr>
            <a:normAutofit fontScale="85000" lnSpcReduction="10000"/>
          </a:bodyPr>
          <a:lstStyle/>
          <a:p>
            <a:r>
              <a:rPr lang="en-US" b="1" i="1" dirty="0" smtClean="0"/>
              <a:t>C.4 Inventions, patent applications and/or licenses. </a:t>
            </a:r>
          </a:p>
          <a:p>
            <a:pPr>
              <a:buNone/>
            </a:pPr>
            <a:endParaRPr lang="en-US" b="1" i="1" dirty="0" smtClean="0"/>
          </a:p>
          <a:p>
            <a:r>
              <a:rPr lang="en-US" b="1" i="1" dirty="0" smtClean="0"/>
              <a:t>Have inventions, patent applications and/or licenses resulted from the award during this reporting period?</a:t>
            </a:r>
          </a:p>
          <a:p>
            <a:pPr>
              <a:buNone/>
            </a:pPr>
            <a:r>
              <a:rPr lang="en-US" b="1" i="1" dirty="0" smtClean="0"/>
              <a:t> </a:t>
            </a:r>
          </a:p>
          <a:p>
            <a:r>
              <a:rPr lang="en-US" b="1" i="1" dirty="0" smtClean="0"/>
              <a:t>If yes, has this information been previously provided to the PHS or to the official responsible for patent matters at the grantee organization? </a:t>
            </a:r>
          </a:p>
          <a:p>
            <a:pPr lvl="1"/>
            <a:r>
              <a:rPr lang="en-US" dirty="0" smtClean="0"/>
              <a:t>Reporting of inventions through </a:t>
            </a:r>
            <a:r>
              <a:rPr lang="en-US" dirty="0" err="1" smtClean="0"/>
              <a:t>iEdison</a:t>
            </a:r>
            <a:r>
              <a:rPr lang="en-US" dirty="0" smtClean="0"/>
              <a:t> is strongly encouraged.   Please work with the </a:t>
            </a:r>
            <a:r>
              <a:rPr lang="en-US" dirty="0" smtClean="0">
                <a:hlinkClick r:id="rId2"/>
              </a:rPr>
              <a:t>Office of Technology Management </a:t>
            </a:r>
            <a:r>
              <a:rPr lang="en-US" dirty="0" smtClean="0"/>
              <a:t>to report inventions.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44</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p:txBody>
          <a:bodyPr>
            <a:normAutofit fontScale="77500" lnSpcReduction="20000"/>
          </a:bodyPr>
          <a:lstStyle/>
          <a:p>
            <a:pPr lvl="1"/>
            <a:endParaRPr lang="en-US" dirty="0" smtClean="0"/>
          </a:p>
          <a:p>
            <a:r>
              <a:rPr lang="en-US" b="1" i="1" dirty="0" smtClean="0"/>
              <a:t>C.5 Other products and resources. </a:t>
            </a:r>
          </a:p>
          <a:p>
            <a:endParaRPr lang="en-US" b="1" i="1" dirty="0" smtClean="0"/>
          </a:p>
          <a:p>
            <a:r>
              <a:rPr lang="en-US" b="1" i="1" dirty="0" smtClean="0"/>
              <a:t>C.5 .a Other products </a:t>
            </a:r>
          </a:p>
          <a:p>
            <a:pPr lvl="1"/>
            <a:r>
              <a:rPr lang="en-US" dirty="0" smtClean="0"/>
              <a:t>Identify any other significant products that were developed under this project. </a:t>
            </a:r>
          </a:p>
          <a:p>
            <a:pPr lvl="1"/>
            <a:r>
              <a:rPr lang="en-US" dirty="0" smtClean="0"/>
              <a:t>Describe the product and how it is available to be shared with the research community. Do not repeat information provided above. Limit the response to this reporting period. </a:t>
            </a:r>
          </a:p>
          <a:p>
            <a:pPr lvl="1"/>
            <a:r>
              <a:rPr lang="en-US" dirty="0" smtClean="0"/>
              <a:t>Examples of other products are: audio or video products; data and research material (e.g., cell lines, DNA probes, animal models); databases; educational aids or curricula; instruments or equipment; models; protocols; and software or </a:t>
            </a:r>
            <a:r>
              <a:rPr lang="en-US" dirty="0" err="1" smtClean="0"/>
              <a:t>netware</a:t>
            </a:r>
            <a:r>
              <a:rPr lang="en-US" dirty="0" smtClean="0"/>
              <a:t>. </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45</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13315" name="Content Placeholder 2"/>
          <p:cNvSpPr>
            <a:spLocks noGrp="1"/>
          </p:cNvSpPr>
          <p:nvPr>
            <p:ph idx="1"/>
          </p:nvPr>
        </p:nvSpPr>
        <p:spPr/>
        <p:txBody>
          <a:bodyPr>
            <a:normAutofit fontScale="77500" lnSpcReduction="20000"/>
          </a:bodyPr>
          <a:lstStyle/>
          <a:p>
            <a:r>
              <a:rPr lang="en-US" b="1" i="1" dirty="0" smtClean="0"/>
              <a:t>C.5.b Resource Sharing </a:t>
            </a:r>
          </a:p>
          <a:p>
            <a:pPr lvl="1"/>
            <a:r>
              <a:rPr lang="en-US" dirty="0" smtClean="0"/>
              <a:t>PD/PIs and grantee organizations are expected to make the results and accomplishments of their activities available to the research community and to the public at large. For additional information on NIH Sharing Policies and Related Guidance on NIH-Funded Research Resources see </a:t>
            </a:r>
            <a:r>
              <a:rPr lang="en-US" u="sng" dirty="0" smtClean="0">
                <a:hlinkClick r:id="rId2"/>
              </a:rPr>
              <a:t>http://grants.nih.gov/grants/sharing.htm</a:t>
            </a:r>
            <a:r>
              <a:rPr lang="en-US" u="sng" dirty="0" smtClean="0"/>
              <a:t>. </a:t>
            </a:r>
          </a:p>
          <a:p>
            <a:pPr lvl="1"/>
            <a:r>
              <a:rPr lang="en-US" dirty="0" smtClean="0"/>
              <a:t>If the initial research plan addressed, or the terms of award require, a formal plan for sharing final research data, model organisms, Genome-Wide Association Studies (GWAS) data, or other such project-specific data, describe the progress in implementing that plan. For sharing model organisms, include information on the number of requests received and number of requests fulfilled during this reporting period. If the sharing plan is fully implemented, provide a final statement on data sharing.</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46</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C - Products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47</a:t>
            </a:fld>
            <a:endParaRPr lang="en-US" dirty="0">
              <a:solidFill>
                <a:srgbClr val="7030A0"/>
              </a:solidFill>
            </a:endParaRPr>
          </a:p>
        </p:txBody>
      </p:sp>
      <p:pic>
        <p:nvPicPr>
          <p:cNvPr id="15362" name="Picture 2"/>
          <p:cNvPicPr>
            <a:picLocks noGrp="1" noChangeAspect="1" noChangeArrowheads="1"/>
          </p:cNvPicPr>
          <p:nvPr>
            <p:ph idx="1"/>
          </p:nvPr>
        </p:nvPicPr>
        <p:blipFill>
          <a:blip r:embed="rId2" cstate="print"/>
          <a:srcRect/>
          <a:stretch>
            <a:fillRect/>
          </a:stretch>
        </p:blipFill>
        <p:spPr bwMode="auto">
          <a:xfrm>
            <a:off x="457200" y="1219200"/>
            <a:ext cx="8229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77500" lnSpcReduction="20000"/>
          </a:bodyPr>
          <a:lstStyle/>
          <a:p>
            <a:r>
              <a:rPr lang="en-US" b="1" i="1" dirty="0" smtClean="0"/>
              <a:t>D.1 What individuals have worked on the project? </a:t>
            </a:r>
          </a:p>
          <a:p>
            <a:pPr lvl="1"/>
            <a:r>
              <a:rPr lang="en-US" dirty="0" smtClean="0"/>
              <a:t>Provide or update the information for: (1) program director(s)/principal investigator(s) (PDs/PIs); and (2) each person who has worked at least one person month per year on the project during the reporting period, regardless of the source of compensation (a person month equals approximately 160 hours or 8.3% of annualized effort). </a:t>
            </a:r>
          </a:p>
          <a:p>
            <a:pPr lvl="1"/>
            <a:r>
              <a:rPr lang="en-US" dirty="0" smtClean="0"/>
              <a:t>Provide the name and identify the role the person played in the project. Indicate the </a:t>
            </a:r>
            <a:r>
              <a:rPr lang="en-US" b="1" dirty="0" smtClean="0"/>
              <a:t>nearest whole person month </a:t>
            </a:r>
            <a:r>
              <a:rPr lang="en-US" dirty="0" smtClean="0"/>
              <a:t>(Calendar, Academic, Summer) that the individual worked on the project. Show the most senior role in which the person has worked on the project for any significant length of time. For example, if an undergraduate student graduates, enters graduate school, and continues to work on the project, show that person as a graduate student.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85000" lnSpcReduction="10000"/>
          </a:bodyPr>
          <a:lstStyle/>
          <a:p>
            <a:pPr lvl="1"/>
            <a:r>
              <a:rPr lang="en-US" dirty="0" smtClean="0"/>
              <a:t>An individual's Commons user ID may be used to partially populate his or her information </a:t>
            </a:r>
          </a:p>
          <a:p>
            <a:pPr lvl="1"/>
            <a:r>
              <a:rPr lang="en-US" dirty="0" smtClean="0"/>
              <a:t>A Commons ID is required for all individuals with a postdoctoral role </a:t>
            </a:r>
          </a:p>
          <a:p>
            <a:pPr lvl="1"/>
            <a:r>
              <a:rPr lang="en-US" dirty="0" smtClean="0"/>
              <a:t>Individuals with a </a:t>
            </a:r>
            <a:r>
              <a:rPr lang="en-US" u="sng" dirty="0" smtClean="0"/>
              <a:t>postdoctoral-like role </a:t>
            </a:r>
            <a:r>
              <a:rPr lang="en-US" dirty="0" smtClean="0"/>
              <a:t>should be identified as </a:t>
            </a:r>
            <a:r>
              <a:rPr lang="en-US" i="1" dirty="0" smtClean="0"/>
              <a:t>Postdoctoral (scholar, fellow, or other postdoctoral position)</a:t>
            </a:r>
          </a:p>
          <a:p>
            <a:pPr lvl="1"/>
            <a:r>
              <a:rPr lang="en-US" dirty="0" smtClean="0"/>
              <a:t>Do not include Other Significant Contributors who are not committing any specified measurable effort to this project</a:t>
            </a:r>
          </a:p>
          <a:p>
            <a:pPr lvl="1"/>
            <a:r>
              <a:rPr lang="en-US" dirty="0" smtClean="0"/>
              <a:t>Do not report personnel for whom a PHS 2271 Appointment form has been submitted through </a:t>
            </a:r>
            <a:r>
              <a:rPr lang="en-US" dirty="0" err="1" smtClean="0"/>
              <a:t>xTrain</a:t>
            </a:r>
            <a:endParaRPr lang="en-US" dirty="0" smtClean="0"/>
          </a:p>
          <a:p>
            <a:pPr lvl="1"/>
            <a:r>
              <a:rPr lang="en-US" dirty="0" smtClean="0"/>
              <a:t>Required fields are marked with an * </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49</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Comic Sans MS" pitchFamily="66" charset="0"/>
              </a:rPr>
              <a:t>The RPPR Instruction Guide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The RPPR Instruction Guide is available here:  </a:t>
            </a:r>
            <a:r>
              <a:rPr lang="en-US" dirty="0" smtClean="0">
                <a:hlinkClick r:id="rId2"/>
              </a:rPr>
              <a:t>http://grants.nih.gov/grants/rppr/rppr_instruction_guide.pdf</a:t>
            </a:r>
            <a:r>
              <a:rPr lang="en-US" dirty="0" smtClean="0"/>
              <a:t> </a:t>
            </a:r>
          </a:p>
          <a:p>
            <a:pPr>
              <a:buNone/>
            </a:pPr>
            <a:endParaRPr lang="en-US" dirty="0" smtClean="0"/>
          </a:p>
          <a:p>
            <a:pPr>
              <a:buNone/>
            </a:pPr>
            <a:r>
              <a:rPr lang="en-US" dirty="0" smtClean="0"/>
              <a:t>This presentation covers preparation of reports for the following award mechanisms:  </a:t>
            </a:r>
            <a:r>
              <a:rPr lang="pt-BR" dirty="0" smtClean="0"/>
              <a:t>D71, DP1, DP5, G08, G11, G13, P40, </a:t>
            </a:r>
            <a:r>
              <a:rPr lang="pt-BR" b="1" dirty="0" smtClean="0"/>
              <a:t>R00, R01, R03, R18, R21, </a:t>
            </a:r>
            <a:r>
              <a:rPr lang="pt-BR" dirty="0" smtClean="0"/>
              <a:t>R33, R34, R36, R37, R56, </a:t>
            </a:r>
            <a:r>
              <a:rPr lang="pt-BR" b="1" dirty="0" smtClean="0"/>
              <a:t>RC1, RC2</a:t>
            </a:r>
            <a:r>
              <a:rPr lang="pt-BR" dirty="0" smtClean="0"/>
              <a:t>, RL1, S10, S21, S22, SC1, SC2, SC3, UB1, UC2, UH1, UH2, UH3, and UP5.</a:t>
            </a:r>
            <a:endParaRPr lang="en-US" dirty="0" smtClean="0"/>
          </a:p>
          <a:p>
            <a:pPr>
              <a:buNone/>
            </a:pPr>
            <a:endParaRPr lang="en-US" dirty="0" smtClean="0"/>
          </a:p>
          <a:p>
            <a:pPr>
              <a:buNone/>
            </a:pPr>
            <a:r>
              <a:rPr lang="en-US" dirty="0" smtClean="0"/>
              <a:t>For information on preparing progress reports for other types of awards (K, F, and T awards, for example), please follow the RPPR Instruction Guide.</a:t>
            </a:r>
          </a:p>
          <a:p>
            <a:pPr>
              <a:buNone/>
            </a:pPr>
            <a:r>
              <a:rPr lang="en-US" dirty="0" smtClean="0"/>
              <a:t>	The procedure is similar, with some key differences that are beyond the scope of today’s presentation.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a:xfrm>
            <a:off x="457200" y="1600200"/>
            <a:ext cx="8229600" cy="4495799"/>
          </a:xfrm>
        </p:spPr>
        <p:txBody>
          <a:bodyPr>
            <a:noAutofit/>
          </a:bodyPr>
          <a:lstStyle/>
          <a:p>
            <a:pPr lvl="1"/>
            <a:r>
              <a:rPr lang="en-US" sz="1800" dirty="0" err="1" smtClean="0"/>
              <a:t>eRA</a:t>
            </a:r>
            <a:r>
              <a:rPr lang="en-US" sz="1800" dirty="0" smtClean="0"/>
              <a:t> Commons User ID: Entering the User ID allows selection of “Populate from Profile” which will partially populate the individual’s information.</a:t>
            </a:r>
          </a:p>
          <a:p>
            <a:pPr lvl="1">
              <a:buNone/>
            </a:pPr>
            <a:endParaRPr lang="en-US" sz="1800" dirty="0" smtClean="0"/>
          </a:p>
          <a:p>
            <a:pPr lvl="1"/>
            <a:r>
              <a:rPr lang="en-US" sz="1800" dirty="0" smtClean="0"/>
              <a:t>Senior/key personnel are defined as the PD/PI and other individuals who contribute to the scientific development or execution of a project in a substantive, measurable way, whether or not they receive salaries or compensation under the grant. Typically these individuals have doctoral or other professional degrees, although individuals at the masters or baccalaureate level may be considered senior/key personnel if their involvement meets this definition. Consultants and those with a postdoctoral role also may be considered senior/key personnel if they meet this definition.</a:t>
            </a:r>
          </a:p>
          <a:p>
            <a:pPr lvl="1">
              <a:buNone/>
            </a:pPr>
            <a:r>
              <a:rPr lang="en-US" sz="1800" dirty="0" smtClean="0"/>
              <a:t> </a:t>
            </a:r>
          </a:p>
          <a:p>
            <a:pPr lvl="1"/>
            <a:r>
              <a:rPr lang="en-US" sz="1800" dirty="0" smtClean="0"/>
              <a:t>Last 4 digits of SS# and Month/Year of birth: The provision of the partial Social Security number and month/year of birth are voluntary, and the information is used only for program management purposes.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50</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70000" lnSpcReduction="20000"/>
          </a:bodyPr>
          <a:lstStyle/>
          <a:p>
            <a:pPr lvl="1">
              <a:buNone/>
            </a:pPr>
            <a:endParaRPr lang="en-US" sz="2300" dirty="0" smtClean="0"/>
          </a:p>
          <a:p>
            <a:pPr lvl="1"/>
            <a:r>
              <a:rPr lang="en-US" sz="2300" dirty="0" smtClean="0"/>
              <a:t>Project Role: PD/PI names and information from their Commons Profile(s) will be </a:t>
            </a:r>
            <a:r>
              <a:rPr lang="en-US" sz="2300" dirty="0" err="1" smtClean="0"/>
              <a:t>prepopulated</a:t>
            </a:r>
            <a:r>
              <a:rPr lang="en-US" sz="2300" dirty="0" smtClean="0"/>
              <a:t>. To update the PD/PI information as displayed, go to the Commons Profile and save the changes there. For all other personnel, select from a dropdown menu of the following options:</a:t>
            </a:r>
          </a:p>
          <a:p>
            <a:pPr lvl="2"/>
            <a:endParaRPr lang="en-US" dirty="0" smtClean="0"/>
          </a:p>
          <a:p>
            <a:pPr lvl="2"/>
            <a:r>
              <a:rPr lang="en-US" dirty="0" smtClean="0"/>
              <a:t>Co-Investigator </a:t>
            </a:r>
          </a:p>
          <a:p>
            <a:pPr lvl="2"/>
            <a:r>
              <a:rPr lang="en-US" dirty="0" smtClean="0"/>
              <a:t>Faculty </a:t>
            </a:r>
          </a:p>
          <a:p>
            <a:pPr lvl="2"/>
            <a:r>
              <a:rPr lang="en-US" dirty="0" smtClean="0"/>
              <a:t>Postdoctoral (scholar, fellow or other postdoctoral position) </a:t>
            </a:r>
          </a:p>
          <a:p>
            <a:pPr lvl="2"/>
            <a:r>
              <a:rPr lang="en-US" dirty="0" smtClean="0"/>
              <a:t>Technician </a:t>
            </a:r>
          </a:p>
          <a:p>
            <a:pPr lvl="2"/>
            <a:r>
              <a:rPr lang="en-US" dirty="0" smtClean="0"/>
              <a:t>Staff Scientist (doctoral level) </a:t>
            </a:r>
          </a:p>
          <a:p>
            <a:pPr lvl="2"/>
            <a:r>
              <a:rPr lang="en-US" dirty="0" smtClean="0"/>
              <a:t>Statistician </a:t>
            </a:r>
          </a:p>
          <a:p>
            <a:pPr lvl="2"/>
            <a:r>
              <a:rPr lang="en-US" dirty="0" smtClean="0"/>
              <a:t>Graduate Student (research assistant) </a:t>
            </a:r>
          </a:p>
          <a:p>
            <a:pPr lvl="2"/>
            <a:r>
              <a:rPr lang="en-US" dirty="0" smtClean="0"/>
              <a:t>Non-Student Research Assistant </a:t>
            </a:r>
          </a:p>
          <a:p>
            <a:pPr lvl="2"/>
            <a:r>
              <a:rPr lang="en-US" dirty="0" smtClean="0"/>
              <a:t>Undergraduate Student </a:t>
            </a:r>
          </a:p>
          <a:p>
            <a:pPr lvl="2"/>
            <a:r>
              <a:rPr lang="en-US" dirty="0" smtClean="0"/>
              <a:t>High School Student </a:t>
            </a:r>
          </a:p>
          <a:p>
            <a:pPr lvl="2"/>
            <a:r>
              <a:rPr lang="en-US" dirty="0" smtClean="0"/>
              <a:t>Consultant </a:t>
            </a:r>
          </a:p>
          <a:p>
            <a:pPr lvl="2"/>
            <a:r>
              <a:rPr lang="en-US" dirty="0" smtClean="0"/>
              <a:t>Other (specify) </a:t>
            </a:r>
            <a:r>
              <a:rPr lang="en-US" sz="600" dirty="0" smtClean="0"/>
              <a:t> </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51</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85000" lnSpcReduction="10000"/>
          </a:bodyPr>
          <a:lstStyle/>
          <a:p>
            <a:pPr lvl="1"/>
            <a:r>
              <a:rPr lang="en-US" dirty="0" smtClean="0"/>
              <a:t>Person Months: The metric for expressing the effort (amount of time) devoted to a specific project. The effort is based on the type of appointment of the individual with the organization; e.g., calendar year, academic year, and/or summer term; LSUHSC-NO’s appointments are generally expressed in calendar years. </a:t>
            </a:r>
          </a:p>
          <a:p>
            <a:pPr lvl="1"/>
            <a:r>
              <a:rPr lang="en-US" dirty="0" smtClean="0"/>
              <a:t>Include (1) the PD/PI regardless of effort devoted to the project and (2) each person who has worked at least one person month per year on the project during the reporting period, regardless of the source of compensation. </a:t>
            </a:r>
          </a:p>
          <a:p>
            <a:pPr lvl="1"/>
            <a:r>
              <a:rPr lang="en-US" dirty="0" smtClean="0"/>
              <a:t>Round to the nearest whole person month that the individual worked on the project.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52</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a:bodyPr>
          <a:lstStyle/>
          <a:p>
            <a:r>
              <a:rPr lang="en-US" dirty="0" smtClean="0"/>
              <a:t>Is the individual’s primary affiliation with a foreign organization? </a:t>
            </a:r>
          </a:p>
          <a:p>
            <a:pPr lvl="1"/>
            <a:r>
              <a:rPr lang="en-US" dirty="0" smtClean="0"/>
              <a:t>Check No if the individual’s primary affiliation is with a foreign organization but the individual is working on this award solely while in the U.S. </a:t>
            </a:r>
          </a:p>
          <a:p>
            <a:pPr lvl="1"/>
            <a:r>
              <a:rPr lang="en-US" dirty="0" smtClean="0"/>
              <a:t>If Yes, provide the name of the organization and country.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53</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54</a:t>
            </a:fld>
            <a:endParaRPr lang="en-US" dirty="0">
              <a:solidFill>
                <a:srgbClr val="7030A0"/>
              </a:solidFill>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457200" y="1219200"/>
            <a:ext cx="8000999" cy="490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85000" lnSpcReduction="20000"/>
          </a:bodyPr>
          <a:lstStyle/>
          <a:p>
            <a:r>
              <a:rPr lang="en-US" b="1" dirty="0" smtClean="0"/>
              <a:t>D.2 Personnel Updates. </a:t>
            </a:r>
          </a:p>
          <a:p>
            <a:r>
              <a:rPr lang="en-US" b="1" i="1" dirty="0" smtClean="0"/>
              <a:t>D.2.a Level of effort. </a:t>
            </a:r>
          </a:p>
          <a:p>
            <a:pPr lvl="1"/>
            <a:r>
              <a:rPr lang="en-US" dirty="0" smtClean="0"/>
              <a:t>Will there be, in the next budget period, either (1) a reduction of 25% or more in the level of effort from what was approved by the agency for the PD/PI(s) or other senior/key personnel designated in the </a:t>
            </a:r>
            <a:r>
              <a:rPr lang="en-US" u="sng" dirty="0" smtClean="0"/>
              <a:t>Notice of Award?</a:t>
            </a:r>
          </a:p>
          <a:p>
            <a:pPr lvl="1"/>
            <a:r>
              <a:rPr lang="en-US" dirty="0" smtClean="0"/>
              <a:t>Reductions are cumulative, i.e., the 25% threshold may be reached by two or more successive reductions that total 25% or more. Once agency approval has been given for a significant change in the level of effort, then all subsequent reductions are measured against the approved adjusted level. Selecting Yes constitutes a prior approval request to the agency and the issuance of a subsequent year of funding constitutes agency approval of the request.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55</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92500" lnSpcReduction="20000"/>
          </a:bodyPr>
          <a:lstStyle/>
          <a:p>
            <a:r>
              <a:rPr lang="en-US" b="1" i="1" dirty="0" smtClean="0"/>
              <a:t>D.2.b New senior/key personnel. </a:t>
            </a:r>
          </a:p>
          <a:p>
            <a:r>
              <a:rPr lang="en-US" b="1" i="1" dirty="0" smtClean="0"/>
              <a:t>Are there, or will there be, new senior/key personnel? </a:t>
            </a:r>
          </a:p>
          <a:p>
            <a:pPr lvl="1"/>
            <a:r>
              <a:rPr lang="en-US" dirty="0" smtClean="0"/>
              <a:t>If new personnel are added to a project who are not U.S. citizens, contact the LSUHSC-NO Office of International Services immediately.</a:t>
            </a:r>
          </a:p>
          <a:p>
            <a:pPr lvl="1"/>
            <a:r>
              <a:rPr lang="en-US" dirty="0" smtClean="0"/>
              <a:t>If yes, upload </a:t>
            </a:r>
            <a:r>
              <a:rPr lang="en-US" dirty="0" err="1" smtClean="0"/>
              <a:t>biosketches</a:t>
            </a:r>
            <a:r>
              <a:rPr lang="en-US" dirty="0" smtClean="0"/>
              <a:t> and other support for all new senior/key personnel. </a:t>
            </a:r>
          </a:p>
          <a:p>
            <a:pPr lvl="1"/>
            <a:r>
              <a:rPr lang="en-US" dirty="0" smtClean="0"/>
              <a:t>Follow the </a:t>
            </a:r>
            <a:r>
              <a:rPr lang="en-US" dirty="0" err="1" smtClean="0"/>
              <a:t>biosketch</a:t>
            </a:r>
            <a:r>
              <a:rPr lang="en-US" dirty="0" smtClean="0"/>
              <a:t> instructions in the competing application guide and provide active other support for all new senior/key personnel. Combine all </a:t>
            </a:r>
            <a:r>
              <a:rPr lang="en-US" dirty="0" err="1" smtClean="0"/>
              <a:t>biosketches</a:t>
            </a:r>
            <a:r>
              <a:rPr lang="en-US" dirty="0" smtClean="0"/>
              <a:t> and other support into a single PDF.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56</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57</a:t>
            </a:fld>
            <a:endParaRPr lang="en-US" dirty="0">
              <a:solidFill>
                <a:srgbClr val="7030A0"/>
              </a:solidFill>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457200" y="1219200"/>
            <a:ext cx="8229600" cy="495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62500" lnSpcReduction="20000"/>
          </a:bodyPr>
          <a:lstStyle/>
          <a:p>
            <a:r>
              <a:rPr lang="en-US" b="1" i="1" dirty="0" smtClean="0"/>
              <a:t>D.2.c Changes in other support. </a:t>
            </a:r>
          </a:p>
          <a:p>
            <a:r>
              <a:rPr lang="en-US" b="1" i="1" dirty="0" smtClean="0"/>
              <a:t>Has there been a change in the active other support of senior/key personnel since the last reporting period? </a:t>
            </a:r>
          </a:p>
          <a:p>
            <a:pPr lvl="1"/>
            <a:r>
              <a:rPr lang="en-US" dirty="0" smtClean="0"/>
              <a:t>If yes, upload active other support for senior/key personnel whose support has changed and indicate what the change has been. </a:t>
            </a:r>
          </a:p>
          <a:p>
            <a:pPr lvl="1"/>
            <a:r>
              <a:rPr lang="en-US" dirty="0" smtClean="0"/>
              <a:t>Select Yes</a:t>
            </a:r>
            <a:r>
              <a:rPr lang="en-US" b="1" dirty="0" smtClean="0"/>
              <a:t> </a:t>
            </a:r>
            <a:r>
              <a:rPr lang="en-US" dirty="0" smtClean="0"/>
              <a:t>only if active support has changed for the PD/PI(s) or senior/key personnel. </a:t>
            </a:r>
          </a:p>
          <a:p>
            <a:pPr lvl="1"/>
            <a:r>
              <a:rPr lang="en-US" dirty="0" smtClean="0"/>
              <a:t>If a previously active grant has terminated and/or if a previously pending grant is now active submit complete Other Support information using the suggested format and instructions found at </a:t>
            </a:r>
            <a:r>
              <a:rPr lang="en-US" u="sng" dirty="0" smtClean="0">
                <a:hlinkClick r:id="rId2"/>
              </a:rPr>
              <a:t>http://grants.nih.gov/grants/funding/2590/2590othersupport.doc</a:t>
            </a:r>
            <a:r>
              <a:rPr lang="en-US" u="sng" dirty="0" smtClean="0"/>
              <a:t>. </a:t>
            </a:r>
            <a:r>
              <a:rPr lang="en-US" dirty="0" smtClean="0"/>
              <a:t>Annotate this information so it is clear what has changed from the previous submission</a:t>
            </a:r>
            <a:r>
              <a:rPr lang="en-US" dirty="0" smtClean="0">
                <a:effectLst>
                  <a:outerShdw blurRad="38100" dist="38100" dir="2700000" algn="tl">
                    <a:srgbClr val="000000">
                      <a:alpha val="43137"/>
                    </a:srgbClr>
                  </a:outerShdw>
                </a:effectLst>
              </a:rPr>
              <a:t>.</a:t>
            </a:r>
            <a:r>
              <a:rPr lang="en-US" u="sng" dirty="0" smtClean="0"/>
              <a:t> </a:t>
            </a:r>
          </a:p>
          <a:p>
            <a:pPr lvl="1"/>
            <a:r>
              <a:rPr lang="en-US" dirty="0" smtClean="0"/>
              <a:t>Submission of other support information is not necessary if support is pending or for changes in the level of effort for active support reported previously. </a:t>
            </a:r>
          </a:p>
          <a:p>
            <a:pPr lvl="1"/>
            <a:r>
              <a:rPr lang="en-US" dirty="0" smtClean="0"/>
              <a:t>Other support information should be submitted only for the PD/PI and for those individuals considered by the grantee to be key to the project for whom there has been a change in other support.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lnSpcReduction="10000"/>
          </a:bodyPr>
          <a:lstStyle/>
          <a:p>
            <a:r>
              <a:rPr lang="en-US" b="1" i="1" dirty="0" smtClean="0"/>
              <a:t>D.2.d New other significant contributors. </a:t>
            </a:r>
          </a:p>
          <a:p>
            <a:r>
              <a:rPr lang="en-US" b="1" i="1" dirty="0" smtClean="0"/>
              <a:t>Are there, or will there be, new other significant contributors? </a:t>
            </a:r>
          </a:p>
          <a:p>
            <a:pPr lvl="1"/>
            <a:r>
              <a:rPr lang="en-US" dirty="0" smtClean="0"/>
              <a:t>Other significant contributors are individuals who have committed to contribute to the scientific development or execution of the project, but are not committing any specified measurable effort (i.e., person months) to the project. </a:t>
            </a:r>
          </a:p>
          <a:p>
            <a:pPr lvl="1"/>
            <a:r>
              <a:rPr lang="en-US" dirty="0" smtClean="0"/>
              <a:t>If yes, upload </a:t>
            </a:r>
            <a:r>
              <a:rPr lang="en-US" dirty="0" err="1" smtClean="0"/>
              <a:t>biosketches</a:t>
            </a:r>
            <a:r>
              <a:rPr lang="en-US" dirty="0" smtClean="0"/>
              <a:t> for all new other significant contributors.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59</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Comic Sans MS" pitchFamily="66" charset="0"/>
              </a:rPr>
              <a:t>Embrace the Change!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One investigator recently noted:</a:t>
            </a:r>
          </a:p>
          <a:p>
            <a:pPr>
              <a:buNone/>
            </a:pPr>
            <a:endParaRPr lang="en-US" dirty="0" smtClean="0"/>
          </a:p>
          <a:p>
            <a:pPr>
              <a:buNone/>
            </a:pPr>
            <a:r>
              <a:rPr lang="en-US" dirty="0" smtClean="0"/>
              <a:t>“…I was honestly quite shocked at how relatively straightforward [the RPPR] was!  Also, my progress reports in the past have been unguided ‘hit or miss’.  Doing the RPPR is like doing Turbo Tax.  Their directed questions guide me through including things that I would not normally have considered (like the training and the presentations).  I feel that this report will better present my progress over this past year.  [The RPPR] is extensive, comprehensive, and easier to work with…”</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13315" name="Content Placeholder 2"/>
          <p:cNvSpPr>
            <a:spLocks noGrp="1"/>
          </p:cNvSpPr>
          <p:nvPr>
            <p:ph idx="1"/>
          </p:nvPr>
        </p:nvSpPr>
        <p:spPr/>
        <p:txBody>
          <a:bodyPr>
            <a:normAutofit fontScale="55000" lnSpcReduction="20000"/>
          </a:bodyPr>
          <a:lstStyle/>
          <a:p>
            <a:r>
              <a:rPr lang="en-US" b="1" i="1" dirty="0" smtClean="0"/>
              <a:t>D.2.e Will there a change in the MPI Leadership Plan for the next budget period? </a:t>
            </a:r>
          </a:p>
          <a:p>
            <a:pPr lvl="1"/>
            <a:endParaRPr lang="en-US" dirty="0" smtClean="0"/>
          </a:p>
          <a:p>
            <a:pPr lvl="1"/>
            <a:r>
              <a:rPr lang="en-US" dirty="0" smtClean="0"/>
              <a:t>Change in status of PD/PI requires prior approval of the agency (e.g., NIH Grants Policy Statement, 8.1.2.6). In accord with the NIH GPS, 9.5, revision of the Leadership Plan during the project period may be accomplished through a joint decision of the PD/PIs and reported in the RPPR. Prior approval of a change in the MPI Leadership Plan is not required. </a:t>
            </a:r>
          </a:p>
          <a:p>
            <a:pPr lvl="1">
              <a:buNone/>
            </a:pPr>
            <a:endParaRPr lang="en-US" dirty="0" smtClean="0"/>
          </a:p>
          <a:p>
            <a:pPr lvl="1"/>
            <a:r>
              <a:rPr lang="en-US" dirty="0" smtClean="0"/>
              <a:t>If yes, upload a revised MPI Leadership Plan that includes a description of the change(s). </a:t>
            </a:r>
          </a:p>
          <a:p>
            <a:pPr lvl="1">
              <a:buNone/>
            </a:pPr>
            <a:endParaRPr lang="en-US" dirty="0" smtClean="0"/>
          </a:p>
          <a:p>
            <a:pPr lvl="1"/>
            <a:r>
              <a:rPr lang="en-US" dirty="0" smtClean="0"/>
              <a:t>All multiple PD/PI awards have a Leadership Plan that describes the roles and areas of responsibility of the named PD/PIs, the process for making decisions concerning scientific directions, allocation of resources, disputes that may arise, and other information related to the management of the proposed team science project. If there has been any change in the governance and/or organizational structure of the Leadership Plan, provide a description, including communication plans and procedures for resolving conflicts, and any changes to the administrative, technical, and scientific responsibilities of the PD/PIs. If the progress report includes a change in the contact PD/PI (Cover Page, A.1) address this change and the impact, if any, the change has on the administrative, technical, and scientific responsibilities of the PD/PIs. A request to change from a multiple PD/PI model to a single PD/PI model, or a change in the number or makeup of the PD/PIs on a multiple PD/PI award, requires the prior approval of the GMO. The progress report is not the appropriate vehicle to request such a change.</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60</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D - Participants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61</a:t>
            </a:fld>
            <a:endParaRPr lang="en-US" dirty="0">
              <a:solidFill>
                <a:srgbClr val="7030A0"/>
              </a:solidFill>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457200" y="1219200"/>
            <a:ext cx="8229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E - Impact</a:t>
            </a:r>
          </a:p>
        </p:txBody>
      </p:sp>
      <p:sp>
        <p:nvSpPr>
          <p:cNvPr id="13315" name="Content Placeholder 2"/>
          <p:cNvSpPr>
            <a:spLocks noGrp="1"/>
          </p:cNvSpPr>
          <p:nvPr>
            <p:ph idx="1"/>
          </p:nvPr>
        </p:nvSpPr>
        <p:spPr/>
        <p:txBody>
          <a:bodyPr>
            <a:normAutofit fontScale="55000" lnSpcReduction="20000"/>
          </a:bodyPr>
          <a:lstStyle/>
          <a:p>
            <a:r>
              <a:rPr lang="en-US" dirty="0" smtClean="0"/>
              <a:t>The RPPR Section E Impact will be used to describe ways in which the work, findings, and specific products of the project have had an impact during this reporting period. </a:t>
            </a:r>
          </a:p>
          <a:p>
            <a:endParaRPr lang="en-US" dirty="0" smtClean="0"/>
          </a:p>
          <a:p>
            <a:r>
              <a:rPr lang="en-US" b="1" i="1" dirty="0" smtClean="0"/>
              <a:t>E.1 Not Applicable for most awards. </a:t>
            </a:r>
          </a:p>
          <a:p>
            <a:endParaRPr lang="en-US" b="1" dirty="0" smtClean="0"/>
          </a:p>
          <a:p>
            <a:r>
              <a:rPr lang="en-US" b="1" i="1" dirty="0" smtClean="0"/>
              <a:t>E.2 What is the impact on physical, institutional, or information resources that form infrastructure? </a:t>
            </a:r>
          </a:p>
          <a:p>
            <a:pPr lvl="1"/>
            <a:r>
              <a:rPr lang="en-US" dirty="0" smtClean="0"/>
              <a:t>Describe ways, if any, in which the project made an impact, or is likely to make an impact, on physical, institutional, and information resources that form infrastructure, including: </a:t>
            </a:r>
          </a:p>
          <a:p>
            <a:pPr lvl="2"/>
            <a:r>
              <a:rPr lang="en-US" dirty="0" smtClean="0"/>
              <a:t> physical resources (such as facilities, laboratories, or instruments); </a:t>
            </a:r>
          </a:p>
          <a:p>
            <a:pPr lvl="2"/>
            <a:r>
              <a:rPr lang="en-US" dirty="0" smtClean="0"/>
              <a:t> institutional resources (such as establishment or sustenance of societies or organizations); or </a:t>
            </a:r>
          </a:p>
          <a:p>
            <a:pPr lvl="2"/>
            <a:r>
              <a:rPr lang="en-US" dirty="0" smtClean="0"/>
              <a:t>information resources, electronic means for accessing such resources or for scientific communication, or the like. </a:t>
            </a:r>
          </a:p>
          <a:p>
            <a:endParaRPr lang="en-US" dirty="0" smtClean="0"/>
          </a:p>
          <a:p>
            <a:r>
              <a:rPr lang="en-US" dirty="0" smtClean="0"/>
              <a:t>If the award or award component(s) is not intended to support physical, institutional, or information resources that form infrastructure, select </a:t>
            </a:r>
            <a:r>
              <a:rPr lang="en-US" b="1" dirty="0" smtClean="0"/>
              <a:t>Nothing to Report. </a:t>
            </a:r>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62</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E - Impact</a:t>
            </a:r>
          </a:p>
        </p:txBody>
      </p:sp>
      <p:sp>
        <p:nvSpPr>
          <p:cNvPr id="13315" name="Content Placeholder 2"/>
          <p:cNvSpPr>
            <a:spLocks noGrp="1"/>
          </p:cNvSpPr>
          <p:nvPr>
            <p:ph idx="1"/>
          </p:nvPr>
        </p:nvSpPr>
        <p:spPr/>
        <p:txBody>
          <a:bodyPr>
            <a:normAutofit fontScale="92500" lnSpcReduction="20000"/>
          </a:bodyPr>
          <a:lstStyle/>
          <a:p>
            <a:r>
              <a:rPr lang="en-US" b="1" i="1" dirty="0" smtClean="0"/>
              <a:t>E.3 Not Applicable for most awards.  </a:t>
            </a:r>
          </a:p>
          <a:p>
            <a:r>
              <a:rPr lang="en-US" b="1" i="1" dirty="0" smtClean="0"/>
              <a:t>E. 4 What dollar amount of the award’s budget is being spent in foreign country(</a:t>
            </a:r>
            <a:r>
              <a:rPr lang="en-US" b="1" i="1" dirty="0" err="1" smtClean="0"/>
              <a:t>ies</a:t>
            </a:r>
            <a:r>
              <a:rPr lang="en-US" b="1" i="1" dirty="0" smtClean="0"/>
              <a:t>)? </a:t>
            </a:r>
          </a:p>
          <a:p>
            <a:endParaRPr lang="en-US" b="1" dirty="0" smtClean="0"/>
          </a:p>
          <a:p>
            <a:pPr lvl="1"/>
            <a:r>
              <a:rPr lang="en-US" dirty="0" smtClean="0"/>
              <a:t>Provide the dollar amount obligated to first-tier </a:t>
            </a:r>
            <a:r>
              <a:rPr lang="en-US" dirty="0" err="1" smtClean="0"/>
              <a:t>subawards</a:t>
            </a:r>
            <a:r>
              <a:rPr lang="en-US" dirty="0" smtClean="0"/>
              <a:t> to foreign entities for this reporting period.</a:t>
            </a:r>
          </a:p>
          <a:p>
            <a:pPr lvl="1"/>
            <a:r>
              <a:rPr lang="en-US" dirty="0" smtClean="0"/>
              <a:t>If more than one foreign country identify the distribution between the foreign countries. </a:t>
            </a:r>
          </a:p>
          <a:p>
            <a:pPr lvl="1"/>
            <a:r>
              <a:rPr lang="en-US" dirty="0" smtClean="0"/>
              <a:t>Report only cumulative first-tier </a:t>
            </a:r>
            <a:r>
              <a:rPr lang="en-US" dirty="0" err="1" smtClean="0"/>
              <a:t>subawards</a:t>
            </a:r>
            <a:r>
              <a:rPr lang="en-US" dirty="0" smtClean="0"/>
              <a:t> dollars by country. Do not report foreign travel, purchases, etc., unless part of a first-tier </a:t>
            </a:r>
            <a:r>
              <a:rPr lang="en-US" dirty="0" err="1" smtClean="0"/>
              <a:t>subaward</a:t>
            </a:r>
            <a:r>
              <a:rPr lang="en-US" dirty="0" smtClean="0"/>
              <a:t> to a foreign country.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63</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E - Impact</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64</a:t>
            </a:fld>
            <a:endParaRPr lang="en-US" dirty="0">
              <a:solidFill>
                <a:srgbClr val="7030A0"/>
              </a:solidFill>
            </a:endParaRPr>
          </a:p>
        </p:txBody>
      </p:sp>
      <p:pic>
        <p:nvPicPr>
          <p:cNvPr id="19458" name="Picture 2"/>
          <p:cNvPicPr>
            <a:picLocks noGrp="1" noChangeAspect="1" noChangeArrowheads="1"/>
          </p:cNvPicPr>
          <p:nvPr>
            <p:ph idx="1"/>
          </p:nvPr>
        </p:nvPicPr>
        <p:blipFill>
          <a:blip r:embed="rId2" cstate="print"/>
          <a:srcRect/>
          <a:stretch>
            <a:fillRect/>
          </a:stretch>
        </p:blipFill>
        <p:spPr bwMode="auto">
          <a:xfrm>
            <a:off x="533400" y="1295400"/>
            <a:ext cx="8001000" cy="483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F - Changes</a:t>
            </a:r>
          </a:p>
        </p:txBody>
      </p:sp>
      <p:sp>
        <p:nvSpPr>
          <p:cNvPr id="13315" name="Content Placeholder 2"/>
          <p:cNvSpPr>
            <a:spLocks noGrp="1"/>
          </p:cNvSpPr>
          <p:nvPr>
            <p:ph idx="1"/>
          </p:nvPr>
        </p:nvSpPr>
        <p:spPr/>
        <p:txBody>
          <a:bodyPr>
            <a:normAutofit lnSpcReduction="10000"/>
          </a:bodyPr>
          <a:lstStyle/>
          <a:p>
            <a:r>
              <a:rPr lang="en-US" dirty="0" smtClean="0"/>
              <a:t>The RPPR Section F addresses Changes. Grantees are reminded that significant changes in objectives and scope require prior approval of the agency. </a:t>
            </a:r>
          </a:p>
          <a:p>
            <a:r>
              <a:rPr lang="en-US" b="1" dirty="0" smtClean="0">
                <a:solidFill>
                  <a:srgbClr val="7030A0"/>
                </a:solidFill>
              </a:rPr>
              <a:t>Important note:  </a:t>
            </a:r>
            <a:r>
              <a:rPr lang="en-US" dirty="0" smtClean="0"/>
              <a:t>Changes involving the use of animals, human subjects, select agents, or biohazards also require internal </a:t>
            </a:r>
            <a:r>
              <a:rPr lang="en-US" b="1" dirty="0" smtClean="0"/>
              <a:t>notification to and approval of </a:t>
            </a:r>
            <a:r>
              <a:rPr lang="en-US" dirty="0" smtClean="0"/>
              <a:t>the IACUC, IRB, and IBC offices, respectively.</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65</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F - Changes</a:t>
            </a:r>
          </a:p>
        </p:txBody>
      </p:sp>
      <p:sp>
        <p:nvSpPr>
          <p:cNvPr id="13315" name="Content Placeholder 2"/>
          <p:cNvSpPr>
            <a:spLocks noGrp="1"/>
          </p:cNvSpPr>
          <p:nvPr>
            <p:ph idx="1"/>
          </p:nvPr>
        </p:nvSpPr>
        <p:spPr/>
        <p:txBody>
          <a:bodyPr>
            <a:normAutofit fontScale="92500" lnSpcReduction="10000"/>
          </a:bodyPr>
          <a:lstStyle/>
          <a:p>
            <a:r>
              <a:rPr lang="en-US" b="1" i="1" dirty="0" smtClean="0"/>
              <a:t>F.1 Not Applicable to most awards. </a:t>
            </a:r>
          </a:p>
          <a:p>
            <a:endParaRPr lang="en-US" b="1" i="1" dirty="0" smtClean="0"/>
          </a:p>
          <a:p>
            <a:r>
              <a:rPr lang="en-US" b="1" i="1" dirty="0" smtClean="0"/>
              <a:t>F.2 Actual or anticipated challenges or delays and actions or plans to resolve them. </a:t>
            </a:r>
          </a:p>
          <a:p>
            <a:pPr lvl="1"/>
            <a:r>
              <a:rPr lang="en-US" dirty="0" smtClean="0"/>
              <a:t>Describe challenges or delays encountered during the reporting period and actions or plans to resolve them. </a:t>
            </a:r>
          </a:p>
          <a:p>
            <a:pPr lvl="1"/>
            <a:r>
              <a:rPr lang="en-US" dirty="0" smtClean="0"/>
              <a:t>Describe only significant challenges that may impede the research (e.g., accrual of patients, hiring of personnel, need for resources or research tools) and emphasize their resolution.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66</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F - Changes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67</a:t>
            </a:fld>
            <a:endParaRPr lang="en-US" dirty="0">
              <a:solidFill>
                <a:srgbClr val="7030A0"/>
              </a:solidFill>
            </a:endParaRPr>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219200"/>
            <a:ext cx="8229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F - Changes</a:t>
            </a:r>
          </a:p>
        </p:txBody>
      </p:sp>
      <p:sp>
        <p:nvSpPr>
          <p:cNvPr id="13315" name="Content Placeholder 2"/>
          <p:cNvSpPr>
            <a:spLocks noGrp="1"/>
          </p:cNvSpPr>
          <p:nvPr>
            <p:ph idx="1"/>
          </p:nvPr>
        </p:nvSpPr>
        <p:spPr/>
        <p:txBody>
          <a:bodyPr>
            <a:normAutofit fontScale="70000" lnSpcReduction="20000"/>
          </a:bodyPr>
          <a:lstStyle/>
          <a:p>
            <a:r>
              <a:rPr lang="en-US" b="1" i="1" dirty="0" smtClean="0"/>
              <a:t>F.3 Significant changes to human subjects, vertebrate animals, biohazards, and/or select agents. </a:t>
            </a:r>
          </a:p>
          <a:p>
            <a:pPr lvl="1"/>
            <a:r>
              <a:rPr lang="en-US" dirty="0" smtClean="0"/>
              <a:t>Describe significant deviations, unexpected outcomes, or changes in approved protocols for human subjects, vertebrate animals, biohazards and/or select agents during this reporting period. </a:t>
            </a:r>
          </a:p>
          <a:p>
            <a:pPr lvl="1"/>
            <a:r>
              <a:rPr lang="en-US" dirty="0" smtClean="0"/>
              <a:t>Remember that significant changes in objectives and scope require prior approval of the agency .  If there are changes in any of the following areas, check the appropriate box and provide a description of the changes.:</a:t>
            </a:r>
          </a:p>
          <a:p>
            <a:r>
              <a:rPr lang="en-US" b="1" i="1" dirty="0" smtClean="0"/>
              <a:t>F.3.a Human Subjects </a:t>
            </a:r>
          </a:p>
          <a:p>
            <a:pPr lvl="1"/>
            <a:r>
              <a:rPr lang="en-US" dirty="0" smtClean="0"/>
              <a:t>If human subject protocols are or will be different from the previous submission, include a description and explanation of how the protocols differ and provide a new or revised Protection of Human Subjects Section as described in the competing application instructions.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F - Changes</a:t>
            </a:r>
          </a:p>
        </p:txBody>
      </p:sp>
      <p:sp>
        <p:nvSpPr>
          <p:cNvPr id="13315" name="Content Placeholder 2"/>
          <p:cNvSpPr>
            <a:spLocks noGrp="1"/>
          </p:cNvSpPr>
          <p:nvPr>
            <p:ph idx="1"/>
          </p:nvPr>
        </p:nvSpPr>
        <p:spPr/>
        <p:txBody>
          <a:bodyPr>
            <a:normAutofit fontScale="77500" lnSpcReduction="20000"/>
          </a:bodyPr>
          <a:lstStyle/>
          <a:p>
            <a:r>
              <a:rPr lang="en-US" b="1" i="1" dirty="0" smtClean="0"/>
              <a:t>F.3.b Vertebrate Animals </a:t>
            </a:r>
          </a:p>
          <a:p>
            <a:pPr lvl="1"/>
            <a:r>
              <a:rPr lang="en-US" dirty="0" smtClean="0"/>
              <a:t>If there are or will be significant changes to the uses of vertebrate animals from the previous submission, provide a description of the changes</a:t>
            </a:r>
            <a:r>
              <a:rPr lang="en-US" b="1" dirty="0" smtClean="0"/>
              <a:t>. Examples </a:t>
            </a:r>
            <a:r>
              <a:rPr lang="en-US" dirty="0" smtClean="0"/>
              <a:t>of changes considered to be significant include, but are not limited to, changing animal species, changing from noninvasive to invasive procedures, new project/performance site(s) where animals will be used, etc. If studies involving live vertebrate animals are planned and were not part of the originally proposed research design, provide a new or revised Vertebrate Animal Section as described in the competing application instructions. </a:t>
            </a:r>
          </a:p>
          <a:p>
            <a:r>
              <a:rPr lang="en-US" b="1" i="1" dirty="0" smtClean="0"/>
              <a:t>F.3.c Biohazards </a:t>
            </a:r>
          </a:p>
          <a:p>
            <a:pPr lvl="1"/>
            <a:r>
              <a:rPr lang="en-US" dirty="0" smtClean="0"/>
              <a:t>If the use of biohazards is or will be different from that in the previous submission, provide a description and explanation of the difference(s).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69</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dirty="0"/>
              <a:t>LSUHSC-NO ORS Training Series</a:t>
            </a:r>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C405263-80EB-46EE-AD45-C402F08181CD}" type="slidenum">
              <a:rPr lang="en-US">
                <a:solidFill>
                  <a:srgbClr val="7030A0"/>
                </a:solidFill>
              </a:rPr>
              <a:pPr>
                <a:defRPr/>
              </a:pPr>
              <a:t>7</a:t>
            </a:fld>
            <a:endParaRPr lang="en-US">
              <a:solidFill>
                <a:srgbClr val="7030A0"/>
              </a:solidFill>
            </a:endParaRPr>
          </a:p>
        </p:txBody>
      </p:sp>
      <p:sp>
        <p:nvSpPr>
          <p:cNvPr id="7173" name="Rectangle 2"/>
          <p:cNvSpPr>
            <a:spLocks noGrp="1" noChangeArrowheads="1"/>
          </p:cNvSpPr>
          <p:nvPr>
            <p:ph type="title"/>
          </p:nvPr>
        </p:nvSpPr>
        <p:spPr/>
        <p:txBody>
          <a:bodyPr/>
          <a:lstStyle/>
          <a:p>
            <a:pPr eaLnBrk="1" hangingPunct="1"/>
            <a:r>
              <a:rPr lang="en-US" sz="3600" b="1" dirty="0" smtClean="0">
                <a:solidFill>
                  <a:srgbClr val="7030A0"/>
                </a:solidFill>
                <a:latin typeface="Comic Sans MS" pitchFamily="66" charset="0"/>
              </a:rPr>
              <a:t>Agenda</a:t>
            </a:r>
          </a:p>
        </p:txBody>
      </p:sp>
      <p:sp>
        <p:nvSpPr>
          <p:cNvPr id="7174" name="Rectangle 3"/>
          <p:cNvSpPr>
            <a:spLocks noGrp="1" noChangeArrowheads="1"/>
          </p:cNvSpPr>
          <p:nvPr>
            <p:ph type="body" idx="1"/>
          </p:nvPr>
        </p:nvSpPr>
        <p:spPr/>
        <p:txBody>
          <a:bodyPr>
            <a:normAutofit lnSpcReduction="10000"/>
          </a:bodyPr>
          <a:lstStyle/>
          <a:p>
            <a:pPr eaLnBrk="1" hangingPunct="1">
              <a:lnSpc>
                <a:spcPct val="90000"/>
              </a:lnSpc>
            </a:pPr>
            <a:r>
              <a:rPr lang="en-US" dirty="0" smtClean="0"/>
              <a:t>Why Use the RPPR?</a:t>
            </a:r>
          </a:p>
          <a:p>
            <a:pPr eaLnBrk="1" hangingPunct="1">
              <a:lnSpc>
                <a:spcPct val="90000"/>
              </a:lnSpc>
            </a:pPr>
            <a:r>
              <a:rPr lang="en-US" dirty="0" smtClean="0"/>
              <a:t>Due Dates</a:t>
            </a:r>
          </a:p>
          <a:p>
            <a:pPr eaLnBrk="1" hangingPunct="1">
              <a:lnSpc>
                <a:spcPct val="90000"/>
              </a:lnSpc>
            </a:pPr>
            <a:r>
              <a:rPr lang="en-US" dirty="0" smtClean="0"/>
              <a:t>A note about final reports</a:t>
            </a:r>
          </a:p>
          <a:p>
            <a:pPr eaLnBrk="1" hangingPunct="1">
              <a:lnSpc>
                <a:spcPct val="90000"/>
              </a:lnSpc>
            </a:pPr>
            <a:r>
              <a:rPr lang="en-US" dirty="0" smtClean="0"/>
              <a:t>Technical Details</a:t>
            </a:r>
          </a:p>
          <a:p>
            <a:pPr eaLnBrk="1" hangingPunct="1">
              <a:lnSpc>
                <a:spcPct val="90000"/>
              </a:lnSpc>
            </a:pPr>
            <a:r>
              <a:rPr lang="en-US" dirty="0" smtClean="0"/>
              <a:t>Accessing, Initiating, and Editing the RPPR</a:t>
            </a:r>
          </a:p>
          <a:p>
            <a:pPr eaLnBrk="1" hangingPunct="1">
              <a:lnSpc>
                <a:spcPct val="90000"/>
              </a:lnSpc>
            </a:pPr>
            <a:r>
              <a:rPr lang="en-US" dirty="0" smtClean="0"/>
              <a:t>The RPPR Components</a:t>
            </a:r>
          </a:p>
          <a:p>
            <a:pPr eaLnBrk="1" hangingPunct="1">
              <a:lnSpc>
                <a:spcPct val="90000"/>
              </a:lnSpc>
            </a:pPr>
            <a:r>
              <a:rPr lang="en-US" dirty="0" smtClean="0"/>
              <a:t>Securing Approval of the RPPR</a:t>
            </a:r>
          </a:p>
          <a:p>
            <a:pPr eaLnBrk="1" hangingPunct="1">
              <a:lnSpc>
                <a:spcPct val="90000"/>
              </a:lnSpc>
            </a:pPr>
            <a:r>
              <a:rPr lang="en-US" dirty="0" smtClean="0"/>
              <a:t>Electronically Routing the RPPR for Submission to the NIH</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F - Changes</a:t>
            </a:r>
          </a:p>
        </p:txBody>
      </p:sp>
      <p:sp>
        <p:nvSpPr>
          <p:cNvPr id="13315" name="Content Placeholder 2"/>
          <p:cNvSpPr>
            <a:spLocks noGrp="1"/>
          </p:cNvSpPr>
          <p:nvPr>
            <p:ph idx="1"/>
          </p:nvPr>
        </p:nvSpPr>
        <p:spPr/>
        <p:txBody>
          <a:bodyPr>
            <a:normAutofit fontScale="70000" lnSpcReduction="20000"/>
          </a:bodyPr>
          <a:lstStyle/>
          <a:p>
            <a:r>
              <a:rPr lang="en-US" b="1" i="1" dirty="0" smtClean="0"/>
              <a:t>F.3 d Select Agents </a:t>
            </a:r>
          </a:p>
          <a:p>
            <a:pPr lvl="1"/>
            <a:r>
              <a:rPr lang="en-US" dirty="0" smtClean="0"/>
              <a:t>If the possession, use, or transfer of Select Agents is or will be different from that proposed in the previous submission, including any change in the select agent research location and/or the required level of </a:t>
            </a:r>
            <a:r>
              <a:rPr lang="en-US" dirty="0" err="1" smtClean="0"/>
              <a:t>biocontainment</a:t>
            </a:r>
            <a:r>
              <a:rPr lang="en-US" dirty="0" smtClean="0"/>
              <a:t>, provide a description and explanation of the differences. </a:t>
            </a:r>
          </a:p>
          <a:p>
            <a:pPr lvl="1"/>
            <a:r>
              <a:rPr lang="en-US" dirty="0" smtClean="0"/>
              <a:t>If the use of Select Agents was proposed in the previous submission but has not been approved by regulatory authorities, provide an explanation. If studies involving Select Agents are planned and were not part of the originally proposed research design, provide a description of the proposed use, possession, transfer, and research location as described in the competing application instructions. </a:t>
            </a:r>
          </a:p>
          <a:p>
            <a:pPr lvl="1"/>
            <a:r>
              <a:rPr lang="en-US" dirty="0" smtClean="0"/>
              <a:t>U.S. Select Agent Registry information: </a:t>
            </a:r>
            <a:r>
              <a:rPr lang="en-US" u="sng" dirty="0" smtClean="0">
                <a:hlinkClick r:id="rId2"/>
              </a:rPr>
              <a:t>http://www.selectagents.gov/Select%20Agents%20and%20Toxins.html</a:t>
            </a:r>
            <a:r>
              <a:rPr lang="en-US" u="sng" dirty="0" smtClean="0"/>
              <a:t>   </a:t>
            </a:r>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70</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F - Changes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71</a:t>
            </a:fld>
            <a:endParaRPr lang="en-US" dirty="0">
              <a:solidFill>
                <a:srgbClr val="7030A0"/>
              </a:solidFill>
            </a:endParaRPr>
          </a:p>
        </p:txBody>
      </p:sp>
      <p:pic>
        <p:nvPicPr>
          <p:cNvPr id="21506" name="Picture 2"/>
          <p:cNvPicPr>
            <a:picLocks noGrp="1" noChangeAspect="1" noChangeArrowheads="1"/>
          </p:cNvPicPr>
          <p:nvPr>
            <p:ph idx="1"/>
          </p:nvPr>
        </p:nvPicPr>
        <p:blipFill>
          <a:blip r:embed="rId2" cstate="print"/>
          <a:srcRect/>
          <a:stretch>
            <a:fillRect/>
          </a:stretch>
        </p:blipFill>
        <p:spPr bwMode="auto">
          <a:xfrm>
            <a:off x="609600" y="1143000"/>
            <a:ext cx="7924800" cy="498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85000" lnSpcReduction="10000"/>
          </a:bodyPr>
          <a:lstStyle/>
          <a:p>
            <a:pPr indent="0">
              <a:buNone/>
            </a:pPr>
            <a:r>
              <a:rPr lang="en-US" dirty="0" smtClean="0"/>
              <a:t>The RPPR Section G Special Reporting Requirements address agency-specific award terms and conditions, as well as any award specific reporting requirements. </a:t>
            </a:r>
          </a:p>
          <a:p>
            <a:r>
              <a:rPr lang="en-US" b="1" i="1" dirty="0" smtClean="0"/>
              <a:t>G.1 Special Notice of Award and Funding Opportunity Announcement Reporting Requirements </a:t>
            </a:r>
          </a:p>
          <a:p>
            <a:pPr lvl="1"/>
            <a:r>
              <a:rPr lang="en-US" dirty="0" smtClean="0"/>
              <a:t>Address any special reporting requirements specified in the award terms and conditions in the </a:t>
            </a:r>
            <a:r>
              <a:rPr lang="en-US" u="sng" dirty="0" smtClean="0"/>
              <a:t>Notice of Award (</a:t>
            </a:r>
            <a:r>
              <a:rPr lang="en-US" u="sng" dirty="0" err="1" smtClean="0"/>
              <a:t>NoA</a:t>
            </a:r>
            <a:r>
              <a:rPr lang="en-US" u="sng" dirty="0" smtClean="0"/>
              <a:t>) or Funding Opportunity Announcement (FOA). </a:t>
            </a:r>
          </a:p>
          <a:p>
            <a:r>
              <a:rPr lang="en-US" b="1" i="1" dirty="0" smtClean="0"/>
              <a:t>G.2 Not Applicable to most awards. </a:t>
            </a:r>
          </a:p>
          <a:p>
            <a:r>
              <a:rPr lang="en-US" b="1" i="1" dirty="0" smtClean="0"/>
              <a:t>G.3 Not Applicable to most awards. </a:t>
            </a:r>
            <a:endParaRPr lang="en-US" i="1"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72</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73</a:t>
            </a:fld>
            <a:endParaRPr lang="en-US" dirty="0">
              <a:solidFill>
                <a:srgbClr val="7030A0"/>
              </a:solidFill>
            </a:endParaRPr>
          </a:p>
        </p:txBody>
      </p:sp>
      <p:pic>
        <p:nvPicPr>
          <p:cNvPr id="22530" name="Picture 2"/>
          <p:cNvPicPr>
            <a:picLocks noGrp="1" noChangeAspect="1" noChangeArrowheads="1"/>
          </p:cNvPicPr>
          <p:nvPr>
            <p:ph idx="1"/>
          </p:nvPr>
        </p:nvPicPr>
        <p:blipFill>
          <a:blip r:embed="rId2" cstate="print"/>
          <a:srcRect/>
          <a:stretch>
            <a:fillRect/>
          </a:stretch>
        </p:blipFill>
        <p:spPr bwMode="auto">
          <a:xfrm>
            <a:off x="457200" y="1676400"/>
            <a:ext cx="8229600"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77500" lnSpcReduction="20000"/>
          </a:bodyPr>
          <a:lstStyle/>
          <a:p>
            <a:r>
              <a:rPr lang="en-US" b="1" i="1" dirty="0" smtClean="0"/>
              <a:t>G.4. Human Subjects </a:t>
            </a:r>
          </a:p>
          <a:p>
            <a:endParaRPr lang="en-US" b="1" i="1" dirty="0" smtClean="0"/>
          </a:p>
          <a:p>
            <a:r>
              <a:rPr lang="en-US" b="1" i="1" dirty="0" smtClean="0"/>
              <a:t>G.4.a Does the project involve human subjects? </a:t>
            </a:r>
          </a:p>
          <a:p>
            <a:pPr lvl="1"/>
            <a:r>
              <a:rPr lang="en-US" dirty="0" smtClean="0"/>
              <a:t>If activities involving human subjects are planned at any time during the next budget period at the grantee organization or at any other project/performance site or collaborating institution, select Yes. Select Yes even if the project is exempt from the Regulations for the Protection of Human Subjects. Select No if activities involving human subjects are not planned at any time during the next budget period. </a:t>
            </a:r>
          </a:p>
          <a:p>
            <a:pPr lvl="1"/>
            <a:r>
              <a:rPr lang="en-US" dirty="0" smtClean="0"/>
              <a:t>Policy on research involving human subjects, including definitions, can be found in the NIH Grants Policy Statement or in the competing application instructions.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74</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92500"/>
          </a:bodyPr>
          <a:lstStyle/>
          <a:p>
            <a:r>
              <a:rPr lang="en-US" b="1" i="1" dirty="0" smtClean="0"/>
              <a:t>Is the research exempt from federal regulations?</a:t>
            </a:r>
          </a:p>
          <a:p>
            <a:endParaRPr lang="en-US" b="1" dirty="0" smtClean="0"/>
          </a:p>
          <a:p>
            <a:pPr lvl="1"/>
            <a:r>
              <a:rPr lang="en-US" dirty="0" smtClean="0"/>
              <a:t>Not applicable unless the answer to G.4.a. is Yes. If all of the proposed human subjects research meet the criteria for one or more of the exemptions from the requirements in the DHHS regulations (45 CFR 46.101(b)), Yes should be selected, and the appropriate exemption number(s) checked.</a:t>
            </a:r>
          </a:p>
          <a:p>
            <a:pPr lvl="1"/>
            <a:r>
              <a:rPr lang="en-US" dirty="0" smtClean="0"/>
              <a:t>If in doubt, consult with the Office of Research Services.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75</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77500" lnSpcReduction="20000"/>
          </a:bodyPr>
          <a:lstStyle/>
          <a:p>
            <a:pPr lvl="1"/>
            <a:r>
              <a:rPr lang="en-US" dirty="0" smtClean="0"/>
              <a:t>Note that if the proposed research involves only the use of human data or biological specimens, first determine whether the research involves human subjects. The exemptions do not apply if the research does not involve human subjects. For help determining whether research that involves the use of human data or biological specimens is human subjects research, contact the Office of Research Services.</a:t>
            </a:r>
          </a:p>
          <a:p>
            <a:pPr lvl="1">
              <a:buNone/>
            </a:pPr>
            <a:endParaRPr lang="en-US" i="1" u="sng" dirty="0" smtClean="0"/>
          </a:p>
          <a:p>
            <a:pPr lvl="1">
              <a:buNone/>
            </a:pPr>
            <a:r>
              <a:rPr lang="en-US" b="1" i="1" dirty="0" smtClean="0"/>
              <a:t>Does this project involve a clinical trial? </a:t>
            </a:r>
          </a:p>
          <a:p>
            <a:pPr lvl="1">
              <a:buNone/>
            </a:pPr>
            <a:endParaRPr lang="en-US" dirty="0" smtClean="0"/>
          </a:p>
          <a:p>
            <a:pPr lvl="1">
              <a:buFontTx/>
              <a:buChar char="-"/>
            </a:pPr>
            <a:r>
              <a:rPr lang="en-US" dirty="0" smtClean="0"/>
              <a:t>Not applicable unless the answer to G.4.a. is Yes.</a:t>
            </a:r>
          </a:p>
          <a:p>
            <a:pPr lvl="1">
              <a:buNone/>
            </a:pPr>
            <a:endParaRPr lang="en-US" b="1" i="1" dirty="0" smtClean="0"/>
          </a:p>
          <a:p>
            <a:pPr lvl="1">
              <a:buNone/>
            </a:pPr>
            <a:r>
              <a:rPr lang="en-US" b="1" i="1" dirty="0" smtClean="0"/>
              <a:t>If yes, is this an NIH defined Phase III Clinical Trial? </a:t>
            </a:r>
            <a:endParaRPr lang="en-US" i="1" dirty="0" smtClean="0"/>
          </a:p>
          <a:p>
            <a:pPr lvl="1">
              <a:buFontTx/>
              <a:buChar char="-"/>
            </a:pPr>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76</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77500" lnSpcReduction="20000"/>
          </a:bodyPr>
          <a:lstStyle/>
          <a:p>
            <a:r>
              <a:rPr lang="en-US" b="1" i="1" dirty="0" smtClean="0"/>
              <a:t>G4.b Inclusion enrollment data. </a:t>
            </a:r>
          </a:p>
          <a:p>
            <a:pPr lvl="1"/>
            <a:r>
              <a:rPr lang="en-US" dirty="0" smtClean="0"/>
              <a:t>Unless otherwise notified by the program official, reporting the cumulative enrollment of subjects and the distribution by sex/gender, race, and ethnicity is required for NIH-defined clinical research as defined in the competing application instructions. If you have inclusion enrollment, update the Inclusion Enrollment Report, with the total cumulative data collected to-date. You may have more than one Inclusion Enrollment Report. If there are details or concerns related to your inclusion enrollment progress or if the enrollment data does not reflect the targeted enrollment by race, ethnicity, and/or sex/gender, the reasons for this should be addressed in the text of the progress report. </a:t>
            </a:r>
          </a:p>
          <a:p>
            <a:pPr lvl="1"/>
            <a:r>
              <a:rPr lang="en-US" dirty="0" smtClean="0"/>
              <a:t>In Section F.3.a of the RPPR, please describe details or concerns related to your inclusion enrollment progress.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77</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70000" lnSpcReduction="20000"/>
          </a:bodyPr>
          <a:lstStyle/>
          <a:p>
            <a:pPr lvl="1"/>
            <a:r>
              <a:rPr lang="en-US" dirty="0" smtClean="0"/>
              <a:t>If the system determines that the RPPR does not require inclusion monitoring or if the inclusion enrollment data records have a Closed status, the Inclusion Enrollment section of the form displays the following message: </a:t>
            </a:r>
          </a:p>
          <a:p>
            <a:pPr lvl="2"/>
            <a:r>
              <a:rPr lang="en-US" dirty="0" smtClean="0"/>
              <a:t>The RPPR does not have any Inclusion Enrollment Reports or the report records have a status of Closed. If you have any questions, please contact your NIH Program Official [PO’s name] at [email address]. </a:t>
            </a:r>
          </a:p>
          <a:p>
            <a:pPr lvl="1"/>
            <a:r>
              <a:rPr lang="en-US" dirty="0" smtClean="0"/>
              <a:t>If the system determines that the RPPR does require inclusion monitoring, the Inclusion Enrollment section of the form displays the following message: </a:t>
            </a:r>
          </a:p>
          <a:p>
            <a:pPr lvl="2"/>
            <a:r>
              <a:rPr lang="en-US" dirty="0" smtClean="0"/>
              <a:t>You are required to complete Inclusion Enrollment Report for the following studies: [list of all protocols] </a:t>
            </a:r>
          </a:p>
          <a:p>
            <a:pPr lvl="1"/>
            <a:r>
              <a:rPr lang="en-US" dirty="0" smtClean="0"/>
              <a:t>If it is determined that inclusion monitoring is required and one or more inclusion enrollment data records exist for the previous budget period, inclusion enrollment data records are created in the RPPR Population Tracking tables. If the inclusion enrollment data records from the current budget period are in an Open status, the existing enrollment data is refreshed with the data from the previous year.</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92500" lnSpcReduction="10000"/>
          </a:bodyPr>
          <a:lstStyle/>
          <a:p>
            <a:pPr lvl="1"/>
            <a:r>
              <a:rPr lang="en-US" dirty="0" smtClean="0"/>
              <a:t>If inclusion monitoring is required, but inclusion enrollment data records from the previous support year do not exist, a default inclusion enrollment data record is created for the RPPR. Additionally, an email notification is sent to the NIH Program Official associated with the RPPR. </a:t>
            </a:r>
          </a:p>
          <a:p>
            <a:pPr lvl="1"/>
            <a:r>
              <a:rPr lang="en-US" dirty="0" smtClean="0"/>
              <a:t>Please see the RPPR Instruction guide for details on how to collect and report data on the basis of sex/gender, race, and ethnicity with additional guidance for handling subpopulations, foreign populations, changes to target data, and NIH-defined Phase III clinical trials.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79</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a:t>LSUHSC-NO ORS Training Series</a:t>
            </a:r>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91A1F20C-DAB8-4171-9871-B8B3C4DDEC12}" type="slidenum">
              <a:rPr lang="en-US">
                <a:solidFill>
                  <a:srgbClr val="7030A0"/>
                </a:solidFill>
              </a:rPr>
              <a:pPr>
                <a:defRPr/>
              </a:pPr>
              <a:t>8</a:t>
            </a:fld>
            <a:endParaRPr lang="en-US" dirty="0">
              <a:solidFill>
                <a:srgbClr val="7030A0"/>
              </a:solidFill>
            </a:endParaRPr>
          </a:p>
        </p:txBody>
      </p:sp>
      <p:sp>
        <p:nvSpPr>
          <p:cNvPr id="9221" name="Rectangle 2"/>
          <p:cNvSpPr>
            <a:spLocks noGrp="1" noChangeArrowheads="1"/>
          </p:cNvSpPr>
          <p:nvPr>
            <p:ph type="title"/>
          </p:nvPr>
        </p:nvSpPr>
        <p:spPr/>
        <p:txBody>
          <a:bodyPr>
            <a:normAutofit/>
          </a:bodyPr>
          <a:lstStyle/>
          <a:p>
            <a:pPr eaLnBrk="1" hangingPunct="1"/>
            <a:r>
              <a:rPr lang="en-US" sz="3600" b="1" dirty="0" smtClean="0">
                <a:solidFill>
                  <a:srgbClr val="7030A0"/>
                </a:solidFill>
                <a:latin typeface="Comic Sans MS" pitchFamily="66" charset="0"/>
              </a:rPr>
              <a:t>Why use the RPPR?</a:t>
            </a:r>
          </a:p>
        </p:txBody>
      </p:sp>
      <p:sp>
        <p:nvSpPr>
          <p:cNvPr id="9222" name="Rectangle 3"/>
          <p:cNvSpPr>
            <a:spLocks noGrp="1" noChangeArrowheads="1"/>
          </p:cNvSpPr>
          <p:nvPr>
            <p:ph type="body" idx="1"/>
          </p:nvPr>
        </p:nvSpPr>
        <p:spPr>
          <a:xfrm>
            <a:off x="457200" y="1219200"/>
            <a:ext cx="8229600" cy="4906963"/>
          </a:xfrm>
        </p:spPr>
        <p:txBody>
          <a:bodyPr>
            <a:normAutofit/>
          </a:bodyPr>
          <a:lstStyle/>
          <a:p>
            <a:r>
              <a:rPr lang="en-US" sz="2800" dirty="0" smtClean="0"/>
              <a:t>Progress reports to NIH must be submitted electronically through the NIH RPPR module in the </a:t>
            </a:r>
            <a:r>
              <a:rPr lang="en-US" sz="2800" dirty="0" err="1" smtClean="0"/>
              <a:t>eRA</a:t>
            </a:r>
            <a:r>
              <a:rPr lang="en-US" sz="2800" dirty="0" smtClean="0"/>
              <a:t> Commons.</a:t>
            </a:r>
          </a:p>
          <a:p>
            <a:r>
              <a:rPr lang="en-US" sz="2800" dirty="0" smtClean="0"/>
              <a:t>For progress reports for multi-year funded awards (project period and budget period are the same and are longer than one year), follow the instructions at: </a:t>
            </a:r>
            <a:r>
              <a:rPr lang="en-US" sz="2800" dirty="0" smtClean="0">
                <a:hlinkClick r:id="rId2"/>
              </a:rPr>
              <a:t>http://grants.nih.gov/grants/policy/myf.htm</a:t>
            </a:r>
            <a:r>
              <a:rPr lang="en-US" sz="2800" dirty="0" smtClean="0"/>
              <a:t>. </a:t>
            </a:r>
            <a:endParaRPr lang="en-US" sz="2800" dirty="0"/>
          </a:p>
          <a:p>
            <a:endParaRPr lang="en-US" sz="28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a:bodyPr>
          <a:lstStyle/>
          <a:p>
            <a:r>
              <a:rPr lang="en-US" b="1" i="1" dirty="0" smtClean="0"/>
              <a:t>G.4.c ClinicalTrials.gov. </a:t>
            </a:r>
          </a:p>
          <a:p>
            <a:pPr lvl="1"/>
            <a:r>
              <a:rPr lang="en-US" b="1" i="1" dirty="0" smtClean="0"/>
              <a:t>Does this project include one or more applicable clinical trials that must be registered in ClinicalTrials.gov under FDAAA? </a:t>
            </a:r>
          </a:p>
          <a:p>
            <a:pPr lvl="1"/>
            <a:r>
              <a:rPr lang="en-US" b="1" i="1" dirty="0" smtClean="0"/>
              <a:t>If yes, provide the ClinicalTrials.gov identifier, NCT number (e.g., NCT00654321) for those trials. </a:t>
            </a:r>
          </a:p>
          <a:p>
            <a:pPr lvl="2"/>
            <a:r>
              <a:rPr lang="en-US" dirty="0" smtClean="0"/>
              <a:t>See </a:t>
            </a:r>
            <a:r>
              <a:rPr lang="en-US" dirty="0" smtClean="0">
                <a:hlinkClick r:id="rId2"/>
              </a:rPr>
              <a:t>http://grants.nih.gov/ClinicalTrials_fdaaa/index.htm</a:t>
            </a:r>
            <a:r>
              <a:rPr lang="en-US" dirty="0" smtClean="0"/>
              <a:t> for details.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80</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81</a:t>
            </a:fld>
            <a:endParaRPr lang="en-US" dirty="0">
              <a:solidFill>
                <a:srgbClr val="7030A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524000"/>
            <a:ext cx="8229600" cy="472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a:xfrm>
            <a:off x="457200" y="1447800"/>
            <a:ext cx="8229600" cy="4678363"/>
          </a:xfrm>
        </p:spPr>
        <p:txBody>
          <a:bodyPr>
            <a:noAutofit/>
          </a:bodyPr>
          <a:lstStyle/>
          <a:p>
            <a:r>
              <a:rPr lang="en-US" sz="1400" b="1" i="1" dirty="0" smtClean="0"/>
              <a:t>G.5 Human Subjects Education Requirement. </a:t>
            </a:r>
          </a:p>
          <a:p>
            <a:r>
              <a:rPr lang="en-US" sz="1400" b="1" i="1" dirty="0" smtClean="0"/>
              <a:t>Are there personnel on this project who are or will be newly involved in the design or conduct of human subjects research? </a:t>
            </a:r>
          </a:p>
          <a:p>
            <a:pPr lvl="1"/>
            <a:r>
              <a:rPr lang="en-US" sz="1400" dirty="0" smtClean="0"/>
              <a:t>If yes, provide the following: </a:t>
            </a:r>
          </a:p>
          <a:p>
            <a:pPr lvl="2"/>
            <a:r>
              <a:rPr lang="en-US" sz="1400" dirty="0" smtClean="0"/>
              <a:t>names of individuals, </a:t>
            </a:r>
          </a:p>
          <a:p>
            <a:pPr lvl="2"/>
            <a:r>
              <a:rPr lang="en-US" sz="1400" dirty="0" smtClean="0"/>
              <a:t>title of the human subjects education program completed by each individual, and </a:t>
            </a:r>
          </a:p>
          <a:p>
            <a:pPr lvl="2"/>
            <a:r>
              <a:rPr lang="en-US" sz="1400" dirty="0" smtClean="0"/>
              <a:t>a one-sentence description of the program. </a:t>
            </a:r>
          </a:p>
          <a:p>
            <a:pPr lvl="2"/>
            <a:endParaRPr lang="en-US" sz="1400" dirty="0" smtClean="0"/>
          </a:p>
          <a:p>
            <a:pPr indent="0" algn="ctr">
              <a:buNone/>
            </a:pPr>
            <a:r>
              <a:rPr lang="en-US" sz="1400" dirty="0" smtClean="0"/>
              <a:t>“Dr. Clark Kent has completed all required modules of the Collaborative Institutional Training Initiative (CITI).  CITI is used by over 1,000 institutions throughout the country, and involves the completion of several modules with quizzes related to the type of human subjects research conducted, i.e. Biomedical or Social/Behavioral/Epidemiological.  For Biomedical (FDA regulated) research, a set of modules on Good Clinical Practice (GCP) related to drug or device development must also be completed.”</a:t>
            </a:r>
          </a:p>
          <a:p>
            <a:endParaRPr lang="en-US" sz="1400" dirty="0" smtClean="0"/>
          </a:p>
          <a:p>
            <a:r>
              <a:rPr lang="en-US" sz="1400" b="1" i="1" dirty="0" smtClean="0"/>
              <a:t>G.6 Human Embryonic Stem Cell(s). </a:t>
            </a:r>
          </a:p>
          <a:p>
            <a:r>
              <a:rPr lang="en-US" sz="1400" b="1" i="1" dirty="0" smtClean="0"/>
              <a:t>Does this project involve human embryonic stem cells? </a:t>
            </a:r>
          </a:p>
          <a:p>
            <a:pPr lvl="1"/>
            <a:r>
              <a:rPr lang="en-US" sz="1400" dirty="0" smtClean="0"/>
              <a:t>Only </a:t>
            </a:r>
            <a:r>
              <a:rPr lang="en-US" sz="1400" dirty="0" err="1" smtClean="0"/>
              <a:t>hESC</a:t>
            </a:r>
            <a:r>
              <a:rPr lang="en-US" sz="1400" dirty="0" smtClean="0"/>
              <a:t> lines listed as approved in the NIH Registry may be used in NIH funded research.</a:t>
            </a:r>
          </a:p>
          <a:p>
            <a:pPr lvl="1"/>
            <a:r>
              <a:rPr lang="en-US" sz="1400" dirty="0" smtClean="0"/>
              <a:t>If yes, identify the </a:t>
            </a:r>
            <a:r>
              <a:rPr lang="en-US" sz="1400" dirty="0" err="1" smtClean="0"/>
              <a:t>hESC</a:t>
            </a:r>
            <a:r>
              <a:rPr lang="en-US" sz="1400" dirty="0" smtClean="0"/>
              <a:t> Registration number(s) from the NIH Registry.</a:t>
            </a:r>
          </a:p>
          <a:p>
            <a:pPr lvl="1"/>
            <a:r>
              <a:rPr lang="en-US" sz="1400" dirty="0" smtClean="0"/>
              <a:t>If there is a change in the use of </a:t>
            </a:r>
            <a:r>
              <a:rPr lang="en-US" sz="1400" dirty="0" err="1" smtClean="0"/>
              <a:t>hESCs</a:t>
            </a:r>
            <a:r>
              <a:rPr lang="en-US" sz="1400" dirty="0" smtClean="0"/>
              <a:t> provide an explanation.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82</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a:bodyPr>
          <a:lstStyle/>
          <a:p>
            <a:r>
              <a:rPr lang="en-US" b="1" i="1" dirty="0" smtClean="0"/>
              <a:t>G.7 Vertebrate Animals </a:t>
            </a:r>
          </a:p>
          <a:p>
            <a:pPr>
              <a:buNone/>
            </a:pPr>
            <a:r>
              <a:rPr lang="en-US" b="1" i="1" dirty="0" smtClean="0"/>
              <a:t>	Does this project involve vertebrate animals?</a:t>
            </a:r>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83</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84</a:t>
            </a:fld>
            <a:endParaRPr lang="en-US" dirty="0">
              <a:solidFill>
                <a:srgbClr val="7030A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447800"/>
            <a:ext cx="8229600" cy="4665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62500" lnSpcReduction="20000"/>
          </a:bodyPr>
          <a:lstStyle/>
          <a:p>
            <a:r>
              <a:rPr lang="en-US" b="1" i="1" dirty="0" smtClean="0"/>
              <a:t>G.8 Project/Performance Sites. </a:t>
            </a:r>
          </a:p>
          <a:p>
            <a:r>
              <a:rPr lang="en-US" b="1" i="1" dirty="0" smtClean="0"/>
              <a:t>If there are changes to the project/performance site(s) displayed, edit as appropriate. </a:t>
            </a:r>
          </a:p>
          <a:p>
            <a:pPr lvl="1"/>
            <a:r>
              <a:rPr lang="en-US" dirty="0" smtClean="0"/>
              <a:t>One of the sites indicated must be the identified as the Primary Performance Site. If including a new Project/Performance Site where either human subjects or vertebrate animals will be involved, address the change under F.3.a or F.3.b. If a Project/Performance Site is engaged in research involving human subjects, the grantee organization is responsible for ensuring that the Project/Performance Site operates under an appropriate Federal Wide Assurance for the protection of human subjects and complies with 45 CFR Part 46 and other NIH human subject related policies described in Part II of the competing application instructions and the </a:t>
            </a:r>
            <a:r>
              <a:rPr lang="en-US" i="1" dirty="0" smtClean="0"/>
              <a:t>NIH Grants Policy Statement. </a:t>
            </a:r>
          </a:p>
          <a:p>
            <a:pPr lvl="1"/>
            <a:r>
              <a:rPr lang="en-US" dirty="0" smtClean="0"/>
              <a:t>For research involving live vertebrate animals, the grantee organization must ensure that all Project/Performance Sites hold OLAW-approved Assurances. If the grantee organization does not have an animal program or facilities and the animal work will be conducted at an institution with an Assurance, the grantee must obtain an Assurance from OLAW prior to the involvement of vertebrate animals.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85</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86</a:t>
            </a:fld>
            <a:endParaRPr lang="en-US" dirty="0">
              <a:solidFill>
                <a:srgbClr val="7030A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524000"/>
            <a:ext cx="8229600" cy="472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70000" lnSpcReduction="20000"/>
          </a:bodyPr>
          <a:lstStyle/>
          <a:p>
            <a:r>
              <a:rPr lang="en-US" b="1" i="1" dirty="0" smtClean="0"/>
              <a:t>G.9 Foreign component. </a:t>
            </a:r>
          </a:p>
          <a:p>
            <a:r>
              <a:rPr lang="en-US" b="1" i="1" dirty="0" smtClean="0"/>
              <a:t>Provide the organization name, country, and description of each foreign component. </a:t>
            </a:r>
          </a:p>
          <a:p>
            <a:pPr lvl="1"/>
            <a:r>
              <a:rPr lang="en-US" dirty="0" smtClean="0"/>
              <a:t>If the use of a foreign component is new to the project, please contact the Office of Research Services to ensure that all export control regulations are being followed.</a:t>
            </a:r>
          </a:p>
          <a:p>
            <a:pPr lvl="1"/>
            <a:r>
              <a:rPr lang="en-US" dirty="0" smtClean="0"/>
              <a:t>Foreign component is defined as significant scientific activity that was performed outside of the United States, either by the grantee or by a researcher employed by a foreign organization, whether or not grant funds were expended. The following grant-related activities are significant and must be reported: </a:t>
            </a:r>
          </a:p>
          <a:p>
            <a:pPr lvl="2"/>
            <a:r>
              <a:rPr lang="en-US" dirty="0" smtClean="0"/>
              <a:t>involvement of human subjects or research with live vertebrate animals; </a:t>
            </a:r>
          </a:p>
          <a:p>
            <a:pPr lvl="2"/>
            <a:r>
              <a:rPr lang="en-US" dirty="0" smtClean="0"/>
              <a:t>extensive foreign travel by grantee project staff to collect data, or conduct surveys or sampling activities; or </a:t>
            </a:r>
          </a:p>
          <a:p>
            <a:pPr lvl="2"/>
            <a:r>
              <a:rPr lang="en-US" dirty="0" smtClean="0"/>
              <a:t>any grantee activity that may have an impact on U.S. foreign policy. </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87</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a:bodyPr>
          <a:lstStyle/>
          <a:p>
            <a:pPr lvl="1"/>
            <a:r>
              <a:rPr lang="en-US" dirty="0" smtClean="0"/>
              <a:t>Examples of other grant-related activities that may be significant are: </a:t>
            </a:r>
          </a:p>
          <a:p>
            <a:pPr lvl="2"/>
            <a:r>
              <a:rPr lang="en-US" dirty="0" smtClean="0"/>
              <a:t>Collaborations with investigators at a foreign site anticipated to result in co-authorship; </a:t>
            </a:r>
          </a:p>
          <a:p>
            <a:pPr lvl="2"/>
            <a:r>
              <a:rPr lang="en-US" dirty="0" smtClean="0"/>
              <a:t>use of facilities or instrumentation at a foreign site; or </a:t>
            </a:r>
          </a:p>
          <a:p>
            <a:pPr lvl="2"/>
            <a:r>
              <a:rPr lang="en-US" dirty="0" smtClean="0"/>
              <a:t>receipt of financial support or resources from a foreign entity. </a:t>
            </a:r>
          </a:p>
          <a:p>
            <a:pPr lvl="2"/>
            <a:r>
              <a:rPr lang="en-US" dirty="0" smtClean="0"/>
              <a:t>Foreign travel for consultation does not meet the definition of foreign component.</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89</a:t>
            </a:fld>
            <a:endParaRPr lang="en-US" dirty="0">
              <a:solidFill>
                <a:srgbClr val="7030A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447801"/>
            <a:ext cx="8229600" cy="441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F37E3D-85E3-4498-8306-567A7AE6EDF2}"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a:t>LSUHSC-NO ORS Training Series</a:t>
            </a:r>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C4A03DDB-0855-4E51-BD53-305376A44795}" type="slidenum">
              <a:rPr lang="en-US">
                <a:solidFill>
                  <a:srgbClr val="7030A0"/>
                </a:solidFill>
              </a:rPr>
              <a:pPr>
                <a:defRPr/>
              </a:pPr>
              <a:t>9</a:t>
            </a:fld>
            <a:endParaRPr lang="en-US" dirty="0">
              <a:solidFill>
                <a:srgbClr val="7030A0"/>
              </a:solidFill>
            </a:endParaRPr>
          </a:p>
        </p:txBody>
      </p:sp>
      <p:sp>
        <p:nvSpPr>
          <p:cNvPr id="10245" name="Rectangle 2"/>
          <p:cNvSpPr>
            <a:spLocks noGrp="1" noChangeArrowheads="1"/>
          </p:cNvSpPr>
          <p:nvPr>
            <p:ph type="title"/>
          </p:nvPr>
        </p:nvSpPr>
        <p:spPr/>
        <p:txBody>
          <a:bodyPr>
            <a:normAutofit/>
          </a:bodyPr>
          <a:lstStyle/>
          <a:p>
            <a:pPr eaLnBrk="1" hangingPunct="1"/>
            <a:r>
              <a:rPr lang="en-US" sz="3600" b="1" dirty="0" smtClean="0">
                <a:solidFill>
                  <a:srgbClr val="7030A0"/>
                </a:solidFill>
                <a:latin typeface="Comic Sans MS" pitchFamily="66" charset="0"/>
              </a:rPr>
              <a:t>Why Use the RPPR?</a:t>
            </a:r>
          </a:p>
        </p:txBody>
      </p:sp>
      <p:sp>
        <p:nvSpPr>
          <p:cNvPr id="10246" name="Rectangle 3"/>
          <p:cNvSpPr>
            <a:spLocks noGrp="1" noChangeArrowheads="1"/>
          </p:cNvSpPr>
          <p:nvPr>
            <p:ph type="body" idx="1"/>
          </p:nvPr>
        </p:nvSpPr>
        <p:spPr/>
        <p:txBody>
          <a:bodyPr>
            <a:normAutofit/>
          </a:bodyPr>
          <a:lstStyle/>
          <a:p>
            <a:pPr>
              <a:lnSpc>
                <a:spcPct val="90000"/>
              </a:lnSpc>
            </a:pPr>
            <a:r>
              <a:rPr lang="en-US" sz="2800" dirty="0" smtClean="0"/>
              <a:t>Other PHS agencies that utilize the NIH RPPR are the Food and Drug Administration, Centers for Disease Control and Prevention, and Agency for Healthcare Research and Quality. These agencies may have requirements that differ from those for NIH grantees; refer to the Notice of Award (</a:t>
            </a:r>
            <a:r>
              <a:rPr lang="en-US" sz="2800" dirty="0" err="1" smtClean="0"/>
              <a:t>NoA</a:t>
            </a:r>
            <a:r>
              <a:rPr lang="en-US" sz="2800" dirty="0" smtClean="0"/>
              <a:t>) or contact the Grants Management Specialist named in the </a:t>
            </a:r>
            <a:r>
              <a:rPr lang="en-US" sz="2800" dirty="0" err="1" smtClean="0"/>
              <a:t>NoA</a:t>
            </a:r>
            <a:r>
              <a:rPr lang="en-US" sz="2800" dirty="0" smtClean="0"/>
              <a:t>. </a:t>
            </a:r>
          </a:p>
          <a:p>
            <a:pPr>
              <a:lnSpc>
                <a:spcPct val="90000"/>
              </a:lnSpc>
            </a:pPr>
            <a:r>
              <a:rPr lang="en-US" sz="2800" dirty="0" smtClean="0"/>
              <a:t>Progress reports are required to continue support of a PHS grant for each budget year within a competitive segment.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92500" lnSpcReduction="20000"/>
          </a:bodyPr>
          <a:lstStyle/>
          <a:p>
            <a:r>
              <a:rPr lang="en-US" b="1" i="1" dirty="0" smtClean="0"/>
              <a:t>G.10 Estimated unobligated balance. </a:t>
            </a:r>
          </a:p>
          <a:p>
            <a:r>
              <a:rPr lang="en-US" b="1" i="1" dirty="0" smtClean="0"/>
              <a:t>G.10.a Is it anticipated that an estimated unobligated balance (including prior year carryover) will be greater than 25% of the current year’s total approved budget? </a:t>
            </a:r>
          </a:p>
          <a:p>
            <a:pPr lvl="1"/>
            <a:r>
              <a:rPr lang="en-US" dirty="0" smtClean="0"/>
              <a:t>The total approved budget equals the current fiscal year award authorization plus any approved carryover of funds from a prior year(s). The numerator equals the total amount available for carryover and the denominator equals the current year’s total approved budget. </a:t>
            </a:r>
          </a:p>
          <a:p>
            <a:pPr lvl="1"/>
            <a:r>
              <a:rPr lang="en-US" dirty="0" smtClean="0"/>
              <a:t>If yes, provide the estimated unobligated balance. </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90</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92500" lnSpcReduction="10000"/>
          </a:bodyPr>
          <a:lstStyle/>
          <a:p>
            <a:r>
              <a:rPr lang="en-US" b="1" i="1" dirty="0" smtClean="0"/>
              <a:t>G.10.b Provide an explanation for unobligated balance.</a:t>
            </a:r>
          </a:p>
          <a:p>
            <a:r>
              <a:rPr lang="en-US" b="1" i="1" dirty="0" smtClean="0"/>
              <a:t>G.10.c If authorized to carryover the balance, provide a general description of how it is anticipated that the funds will be spent. To determine carryover authorization, see the Notice of Award. </a:t>
            </a:r>
          </a:p>
          <a:p>
            <a:pPr lvl="1"/>
            <a:r>
              <a:rPr lang="en-US" dirty="0" smtClean="0"/>
              <a:t>Grantees not authorized to carryover unobligated balances automatically must submit a prior approval request to the awarding IC. </a:t>
            </a:r>
          </a:p>
          <a:p>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91</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fontScale="62500" lnSpcReduction="20000"/>
          </a:bodyPr>
          <a:lstStyle/>
          <a:p>
            <a:r>
              <a:rPr lang="en-US" b="1" i="1" dirty="0" smtClean="0"/>
              <a:t>G.11 Program Income. </a:t>
            </a:r>
          </a:p>
          <a:p>
            <a:r>
              <a:rPr lang="en-US" b="1" i="1" dirty="0" smtClean="0"/>
              <a:t>Is program income anticipated during the next budget period? </a:t>
            </a:r>
          </a:p>
          <a:p>
            <a:r>
              <a:rPr lang="en-US" b="1" i="1" dirty="0" smtClean="0"/>
              <a:t>If yes, provide the amount and source(s). </a:t>
            </a:r>
          </a:p>
          <a:p>
            <a:pPr>
              <a:buNone/>
            </a:pPr>
            <a:endParaRPr lang="en-US" b="1" i="1" dirty="0" smtClean="0"/>
          </a:p>
          <a:p>
            <a:pPr lvl="1"/>
            <a:r>
              <a:rPr lang="en-US" dirty="0" smtClean="0"/>
              <a:t>Program Income is defined as gross income earned by the grantee organization, a consortium participant, or a contractor under the grant that is directly generated by the grant-supported project or activity or earned as a result of the award. Program income includes, but is not limited to, income from fees for services performed; charges for the use or rental of real property, equipment or supplies acquired under the grant; the sale of commodities or items fabricated under an award; charges for research resources; registration fees for grant-supported conferences, and license fees and royalties on patents and copyrights.</a:t>
            </a:r>
          </a:p>
          <a:p>
            <a:pPr lvl="1">
              <a:buNone/>
            </a:pPr>
            <a:endParaRPr lang="en-US" dirty="0" smtClean="0"/>
          </a:p>
          <a:p>
            <a:pPr lvl="1"/>
            <a:r>
              <a:rPr lang="en-US" dirty="0" smtClean="0"/>
              <a:t>Program income from license fees and royalties from copyrighted material, patents, and inventions is exempt from reporting requirements unless otherwise specified in the terms and conditions of award.</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92</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13315" name="Content Placeholder 2"/>
          <p:cNvSpPr>
            <a:spLocks noGrp="1"/>
          </p:cNvSpPr>
          <p:nvPr>
            <p:ph idx="1"/>
          </p:nvPr>
        </p:nvSpPr>
        <p:spPr/>
        <p:txBody>
          <a:bodyPr>
            <a:normAutofit/>
          </a:bodyPr>
          <a:lstStyle/>
          <a:p>
            <a:r>
              <a:rPr lang="en-US" b="1" i="1" dirty="0" smtClean="0"/>
              <a:t>G.12 F&amp;A Costs [applicable to SNAP awards only] </a:t>
            </a:r>
          </a:p>
          <a:p>
            <a:pPr lvl="1"/>
            <a:r>
              <a:rPr lang="en-US" b="1" i="1" dirty="0" smtClean="0"/>
              <a:t>Is there a change in performance sites that will affect F&amp;A costs? </a:t>
            </a:r>
          </a:p>
          <a:p>
            <a:pPr lvl="1"/>
            <a:r>
              <a:rPr lang="en-US" b="1" i="1" dirty="0" smtClean="0"/>
              <a:t>If yes, provide an explanation. </a:t>
            </a:r>
            <a:endParaRPr lang="en-US" dirty="0" smtClean="0"/>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93</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b="1" dirty="0" smtClean="0">
                <a:solidFill>
                  <a:srgbClr val="7030A0"/>
                </a:solidFill>
                <a:latin typeface="Comic Sans MS" pitchFamily="66" charset="0"/>
              </a:rPr>
              <a:t>Component G – Special Reporting Requirements</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94</a:t>
            </a:fld>
            <a:endParaRPr lang="en-US" dirty="0">
              <a:solidFill>
                <a:srgbClr val="7030A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763644" y="1600200"/>
            <a:ext cx="761671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Component H - Budget</a:t>
            </a:r>
          </a:p>
        </p:txBody>
      </p:sp>
      <p:sp>
        <p:nvSpPr>
          <p:cNvPr id="13315" name="Content Placeholder 2"/>
          <p:cNvSpPr>
            <a:spLocks noGrp="1"/>
          </p:cNvSpPr>
          <p:nvPr>
            <p:ph idx="1"/>
          </p:nvPr>
        </p:nvSpPr>
        <p:spPr/>
        <p:txBody>
          <a:bodyPr>
            <a:normAutofit fontScale="77500" lnSpcReduction="20000"/>
          </a:bodyPr>
          <a:lstStyle/>
          <a:p>
            <a:r>
              <a:rPr lang="en-US" b="1" i="1" dirty="0" smtClean="0"/>
              <a:t>Budget [applicable to non-SNAP awards only] </a:t>
            </a:r>
          </a:p>
          <a:p>
            <a:pPr>
              <a:buNone/>
            </a:pPr>
            <a:endParaRPr lang="en-US" b="1" i="1" dirty="0" smtClean="0"/>
          </a:p>
          <a:p>
            <a:pPr lvl="1"/>
            <a:r>
              <a:rPr lang="en-US" dirty="0" smtClean="0"/>
              <a:t>Follow the instructions in the SF424(R&amp;R) Application Guide for NIH and Other PHS Agencies, Section I, 4.7 Budget Component, to complete the R&amp;R budget, sections A-K, and the R&amp;R Cumulative Budget, for the remainder of the project period.</a:t>
            </a:r>
          </a:p>
          <a:p>
            <a:pPr lvl="1"/>
            <a:r>
              <a:rPr lang="en-US" dirty="0" smtClean="0"/>
              <a:t>The budget justification should be uploaded and must include detailed justification for those line items and amounts that represent a significant change from previously recommended levels (e.g., total </a:t>
            </a:r>
            <a:r>
              <a:rPr lang="en-US" dirty="0" err="1" smtClean="0"/>
              <a:t>rebudgeting</a:t>
            </a:r>
            <a:r>
              <a:rPr lang="en-US" dirty="0" smtClean="0"/>
              <a:t> greater than 25 percent of the total award amount for this budget period).</a:t>
            </a:r>
          </a:p>
          <a:p>
            <a:pPr lvl="1"/>
            <a:r>
              <a:rPr lang="en-US" dirty="0" smtClean="0"/>
              <a:t>If you have </a:t>
            </a:r>
            <a:r>
              <a:rPr lang="en-US" dirty="0" err="1" smtClean="0"/>
              <a:t>subaward</a:t>
            </a:r>
            <a:r>
              <a:rPr lang="en-US" dirty="0" smtClean="0"/>
              <a:t>/consortiums, follow the SF424(R&amp;R) instructions in Section I, 4.8 Special Instructions for Preparing Applications with a </a:t>
            </a:r>
            <a:r>
              <a:rPr lang="en-US" dirty="0" err="1" smtClean="0"/>
              <a:t>Subaward</a:t>
            </a:r>
            <a:r>
              <a:rPr lang="en-US" dirty="0" smtClean="0"/>
              <a:t>/Consortium.</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95</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Securing Approval of the RPPR</a:t>
            </a:r>
          </a:p>
        </p:txBody>
      </p:sp>
      <p:sp>
        <p:nvSpPr>
          <p:cNvPr id="13315" name="Content Placeholder 2"/>
          <p:cNvSpPr>
            <a:spLocks noGrp="1"/>
          </p:cNvSpPr>
          <p:nvPr>
            <p:ph idx="1"/>
          </p:nvPr>
        </p:nvSpPr>
        <p:spPr/>
        <p:txBody>
          <a:bodyPr>
            <a:normAutofit fontScale="92500" lnSpcReduction="20000"/>
          </a:bodyPr>
          <a:lstStyle/>
          <a:p>
            <a:r>
              <a:rPr lang="en-US" dirty="0" smtClean="0"/>
              <a:t>Return to the RPPR Main Menu</a:t>
            </a:r>
          </a:p>
          <a:p>
            <a:r>
              <a:rPr lang="en-US" dirty="0" smtClean="0"/>
              <a:t>Select the Error Check button</a:t>
            </a:r>
          </a:p>
          <a:p>
            <a:r>
              <a:rPr lang="en-US" dirty="0" smtClean="0"/>
              <a:t>If all validations pass, a message displays indicating: No errors found on validation.</a:t>
            </a:r>
          </a:p>
          <a:p>
            <a:r>
              <a:rPr lang="en-US" dirty="0" smtClean="0"/>
              <a:t>All errors must be corrected; the system will prevent submission of an RPPR containing errors. </a:t>
            </a:r>
          </a:p>
          <a:p>
            <a:r>
              <a:rPr lang="en-US" dirty="0" smtClean="0"/>
              <a:t>The RPPR can be submitted if warning messages appear; however, it’s more likely that the Office of Research Services will communicate with you to correct (or at least explain) any warnings before they will submit the report.</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96</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Securing Approval of the RPPR</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97</a:t>
            </a:fld>
            <a:endParaRPr lang="en-US" dirty="0">
              <a:solidFill>
                <a:srgbClr val="7030A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524000"/>
            <a:ext cx="8229600" cy="4648199"/>
          </a:xfrm>
          <a:prstGeom prst="rect">
            <a:avLst/>
          </a:prstGeom>
          <a:noFill/>
          <a:ln w="9525">
            <a:noFill/>
            <a:miter lim="800000"/>
            <a:headEnd/>
            <a:tailEnd/>
          </a:ln>
        </p:spPr>
      </p:pic>
      <p:sp>
        <p:nvSpPr>
          <p:cNvPr id="8" name="Oval 7"/>
          <p:cNvSpPr/>
          <p:nvPr/>
        </p:nvSpPr>
        <p:spPr>
          <a:xfrm>
            <a:off x="914400" y="4800600"/>
            <a:ext cx="9144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Securing Approval of the RPPR</a:t>
            </a:r>
          </a:p>
        </p:txBody>
      </p:sp>
      <p:sp>
        <p:nvSpPr>
          <p:cNvPr id="13315" name="Content Placeholder 2"/>
          <p:cNvSpPr>
            <a:spLocks noGrp="1"/>
          </p:cNvSpPr>
          <p:nvPr>
            <p:ph idx="1"/>
          </p:nvPr>
        </p:nvSpPr>
        <p:spPr/>
        <p:txBody>
          <a:bodyPr>
            <a:normAutofit/>
          </a:bodyPr>
          <a:lstStyle/>
          <a:p>
            <a:r>
              <a:rPr lang="en-US" dirty="0" smtClean="0"/>
              <a:t>Select the View button.</a:t>
            </a:r>
          </a:p>
          <a:p>
            <a:r>
              <a:rPr lang="en-US" dirty="0" smtClean="0"/>
              <a:t>Print out the resulting .</a:t>
            </a:r>
            <a:r>
              <a:rPr lang="en-US" dirty="0" err="1" smtClean="0"/>
              <a:t>pdf</a:t>
            </a:r>
            <a:r>
              <a:rPr lang="en-US" dirty="0" smtClean="0"/>
              <a:t> file.</a:t>
            </a:r>
          </a:p>
          <a:p>
            <a:r>
              <a:rPr lang="en-US" dirty="0" smtClean="0"/>
              <a:t>Route it through the Office of Research Services for review, approval, and signature by an institutional official.</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98</a:t>
            </a:fld>
            <a:endParaRPr lang="en-US" dirty="0">
              <a:solidFill>
                <a:srgbClr val="7030A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600" b="1" dirty="0" smtClean="0">
                <a:solidFill>
                  <a:srgbClr val="7030A0"/>
                </a:solidFill>
                <a:latin typeface="Comic Sans MS" pitchFamily="66" charset="0"/>
              </a:rPr>
              <a:t>Securing Approval of the RPPR</a:t>
            </a:r>
          </a:p>
        </p:txBody>
      </p:sp>
      <p:sp>
        <p:nvSpPr>
          <p:cNvPr id="4" name="Date Placeholder 3"/>
          <p:cNvSpPr>
            <a:spLocks noGrp="1"/>
          </p:cNvSpPr>
          <p:nvPr>
            <p:ph type="dt" sz="quarter" idx="10"/>
          </p:nvPr>
        </p:nvSpPr>
        <p:spPr/>
        <p:txBody>
          <a:bodyPr/>
          <a:lstStyle/>
          <a:p>
            <a:pPr>
              <a:defRPr/>
            </a:pPr>
            <a:fld id="{6E7AB7E7-03D8-4F27-AD0E-3B932BFF3F40}" type="datetime1">
              <a:rPr lang="en-US" smtClean="0"/>
              <a:pPr>
                <a:defRPr/>
              </a:pPr>
              <a:t>1/28/2020</a:t>
            </a:fld>
            <a:endParaRPr lang="en-US" dirty="0"/>
          </a:p>
        </p:txBody>
      </p:sp>
      <p:sp>
        <p:nvSpPr>
          <p:cNvPr id="5" name="Footer Placeholder 4"/>
          <p:cNvSpPr>
            <a:spLocks noGrp="1"/>
          </p:cNvSpPr>
          <p:nvPr>
            <p:ph type="ftr" sz="quarter" idx="11"/>
          </p:nvPr>
        </p:nvSpPr>
        <p:spPr/>
        <p:txBody>
          <a:bodyPr/>
          <a:lstStyle/>
          <a:p>
            <a:pPr>
              <a:defRPr/>
            </a:pPr>
            <a:r>
              <a:rPr lang="en-US" dirty="0" smtClean="0"/>
              <a:t>LSUHSC-NO ORS Training Series</a:t>
            </a:r>
            <a:endParaRPr lang="en-US" dirty="0"/>
          </a:p>
        </p:txBody>
      </p:sp>
      <p:sp>
        <p:nvSpPr>
          <p:cNvPr id="6" name="Slide Number Placeholder 5"/>
          <p:cNvSpPr>
            <a:spLocks noGrp="1"/>
          </p:cNvSpPr>
          <p:nvPr>
            <p:ph type="sldNum" sz="quarter" idx="4294967295"/>
          </p:nvPr>
        </p:nvSpPr>
        <p:spPr>
          <a:xfrm>
            <a:off x="6553200" y="6356350"/>
            <a:ext cx="2133600" cy="365125"/>
          </a:xfrm>
        </p:spPr>
        <p:txBody>
          <a:bodyPr/>
          <a:lstStyle/>
          <a:p>
            <a:pPr>
              <a:defRPr/>
            </a:pPr>
            <a:fld id="{4FBF16F5-DF5E-4A80-B1C6-1A6F10D9D3CB}" type="slidenum">
              <a:rPr lang="en-US" smtClean="0">
                <a:solidFill>
                  <a:srgbClr val="7030A0"/>
                </a:solidFill>
              </a:rPr>
              <a:pPr>
                <a:defRPr/>
              </a:pPr>
              <a:t>99</a:t>
            </a:fld>
            <a:endParaRPr lang="en-US" dirty="0">
              <a:solidFill>
                <a:srgbClr val="7030A0"/>
              </a:solidFill>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457200" y="1524000"/>
            <a:ext cx="8229600" cy="4648199"/>
          </a:xfrm>
          <a:prstGeom prst="rect">
            <a:avLst/>
          </a:prstGeom>
          <a:noFill/>
          <a:ln w="9525">
            <a:noFill/>
            <a:miter lim="800000"/>
            <a:headEnd/>
            <a:tailEnd/>
          </a:ln>
        </p:spPr>
      </p:pic>
      <p:sp>
        <p:nvSpPr>
          <p:cNvPr id="8" name="Oval 7"/>
          <p:cNvSpPr/>
          <p:nvPr/>
        </p:nvSpPr>
        <p:spPr>
          <a:xfrm>
            <a:off x="1752600" y="5029200"/>
            <a:ext cx="533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w="25400">
          <a:solidFill>
            <a:srgbClr val="FF0000"/>
          </a:solidFill>
        </a:ln>
      </a:spPr>
      <a:bodyPr wrap="square" rtlCol="0">
        <a:spAutoFit/>
      </a:bodyPr>
      <a:lstStyle>
        <a:defPPr>
          <a:defRPr b="1" dirty="0" smtClean="0">
            <a:solidFill>
              <a:srgbClr val="7030A0"/>
            </a:solidFill>
            <a:latin typeface="Comic Sans MS"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9362</TotalTime>
  <Words>9513</Words>
  <Application>Microsoft Office PowerPoint</Application>
  <PresentationFormat>On-screen Show (4:3)</PresentationFormat>
  <Paragraphs>828</Paragraphs>
  <Slides>107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107</vt:i4>
      </vt:variant>
    </vt:vector>
  </HeadingPairs>
  <TitlesOfParts>
    <vt:vector size="112" baseType="lpstr">
      <vt:lpstr>Arial</vt:lpstr>
      <vt:lpstr>Calibri</vt:lpstr>
      <vt:lpstr>Comic Sans MS</vt:lpstr>
      <vt:lpstr>Wingdings</vt:lpstr>
      <vt:lpstr>Office Theme</vt:lpstr>
      <vt:lpstr>Preparing the NIH Research Performance Progress Report (RPPR)</vt:lpstr>
      <vt:lpstr>Welcome</vt:lpstr>
      <vt:lpstr>Office of Research Services</vt:lpstr>
      <vt:lpstr>Helpful Administrative Information</vt:lpstr>
      <vt:lpstr>The RPPR Instruction Guide</vt:lpstr>
      <vt:lpstr>Embrace the Change!</vt:lpstr>
      <vt:lpstr>Agenda</vt:lpstr>
      <vt:lpstr>Why use the RPPR?</vt:lpstr>
      <vt:lpstr>Why Use the RPPR?</vt:lpstr>
      <vt:lpstr>Due Dates to the Sponsor</vt:lpstr>
      <vt:lpstr>Technical Details of the RPPR</vt:lpstr>
      <vt:lpstr>Technical Details of the RPPR</vt:lpstr>
      <vt:lpstr>Accessing the RPPR</vt:lpstr>
      <vt:lpstr>Initiating the RPPR</vt:lpstr>
      <vt:lpstr>Initiating the RPPR</vt:lpstr>
      <vt:lpstr>Initiating the RPPR</vt:lpstr>
      <vt:lpstr>Initiating the RPPR – Alternative Method</vt:lpstr>
      <vt:lpstr>Initiating the RPPR</vt:lpstr>
      <vt:lpstr>Editing the RPPR</vt:lpstr>
      <vt:lpstr>Editing the RPPR</vt:lpstr>
      <vt:lpstr>Editing the RPPR</vt:lpstr>
      <vt:lpstr>Component A – Cover Page</vt:lpstr>
      <vt:lpstr>Component A – Cover Page</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B - Accomplishments</vt:lpstr>
      <vt:lpstr>Component C - Products</vt:lpstr>
      <vt:lpstr>Component C - Products</vt:lpstr>
      <vt:lpstr>Component C - Products</vt:lpstr>
      <vt:lpstr>Component C - Products</vt:lpstr>
      <vt:lpstr>Component C - Products</vt:lpstr>
      <vt:lpstr>Component C - Products</vt:lpstr>
      <vt:lpstr>Component C - Products</vt:lpstr>
      <vt:lpstr>Component C - Products</vt:lpstr>
      <vt:lpstr>Component C - Products</vt:lpstr>
      <vt:lpstr>Component C - Products</vt:lpstr>
      <vt:lpstr>Component C - Products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D - Participants</vt:lpstr>
      <vt:lpstr>Component E - Impact</vt:lpstr>
      <vt:lpstr>Component E - Impact</vt:lpstr>
      <vt:lpstr>Component E - Impact</vt:lpstr>
      <vt:lpstr>Component F - Changes</vt:lpstr>
      <vt:lpstr>Component F - Changes</vt:lpstr>
      <vt:lpstr>Component F - Changes</vt:lpstr>
      <vt:lpstr>Component F - Changes</vt:lpstr>
      <vt:lpstr>Component F - Changes</vt:lpstr>
      <vt:lpstr>Component F - Changes</vt:lpstr>
      <vt:lpstr>Component F - Changes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G – Special Reporting Requirements</vt:lpstr>
      <vt:lpstr>Component H - Budget</vt:lpstr>
      <vt:lpstr>Securing Approval of the RPPR</vt:lpstr>
      <vt:lpstr>Securing Approval of the RPPR</vt:lpstr>
      <vt:lpstr>Securing Approval of the RPPR</vt:lpstr>
      <vt:lpstr>Securing Approval of the RPPR</vt:lpstr>
      <vt:lpstr>Electronically Routing the RPPR for Submission to the NIH</vt:lpstr>
      <vt:lpstr>Electronically Routing the RPPR for Submission to the NIH</vt:lpstr>
      <vt:lpstr>Electronically Routing the RPPR for Submission to the NIH</vt:lpstr>
      <vt:lpstr>Electronically Routing the RPPR for Submission to the NIH</vt:lpstr>
      <vt:lpstr>Electronically Routing the RPPR for Submission to the NIH</vt:lpstr>
      <vt:lpstr>Electronically Routing the RPPR for Submission to the NIH</vt:lpstr>
      <vt:lpstr>PowerPoint Presentation</vt:lpstr>
      <vt:lpstr>PowerPoint Presentation</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Nicole_Barron</dc:creator>
  <cp:lastModifiedBy>Smith, Angelique E.</cp:lastModifiedBy>
  <cp:revision>698</cp:revision>
  <dcterms:created xsi:type="dcterms:W3CDTF">2010-04-26T15:44:31Z</dcterms:created>
  <dcterms:modified xsi:type="dcterms:W3CDTF">2020-01-28T15:20:23Z</dcterms:modified>
</cp:coreProperties>
</file>