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media/image44.jpg" ContentType="image/jpeg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media/image67.jpg" ContentType="image/jpeg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323" r:id="rId4"/>
    <p:sldId id="322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320" r:id="rId23"/>
    <p:sldId id="278" r:id="rId24"/>
    <p:sldId id="279" r:id="rId25"/>
    <p:sldId id="324" r:id="rId26"/>
    <p:sldId id="325" r:id="rId27"/>
    <p:sldId id="326" r:id="rId28"/>
    <p:sldId id="327" r:id="rId29"/>
    <p:sldId id="328" r:id="rId30"/>
    <p:sldId id="329" r:id="rId31"/>
    <p:sldId id="280" r:id="rId32"/>
    <p:sldId id="281" r:id="rId33"/>
    <p:sldId id="282" r:id="rId34"/>
    <p:sldId id="283" r:id="rId35"/>
    <p:sldId id="284" r:id="rId36"/>
    <p:sldId id="318" r:id="rId37"/>
    <p:sldId id="285" r:id="rId38"/>
    <p:sldId id="319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2" r:id="rId54"/>
    <p:sldId id="303" r:id="rId55"/>
    <p:sldId id="304" r:id="rId56"/>
    <p:sldId id="305" r:id="rId57"/>
    <p:sldId id="306" r:id="rId58"/>
    <p:sldId id="308" r:id="rId59"/>
    <p:sldId id="309" r:id="rId60"/>
    <p:sldId id="310" r:id="rId61"/>
    <p:sldId id="311" r:id="rId62"/>
    <p:sldId id="321" r:id="rId63"/>
    <p:sldId id="314" r:id="rId64"/>
    <p:sldId id="315" r:id="rId65"/>
    <p:sldId id="330" r:id="rId66"/>
    <p:sldId id="316" r:id="rId6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1" autoAdjust="0"/>
  </p:normalViewPr>
  <p:slideViewPr>
    <p:cSldViewPr>
      <p:cViewPr varScale="1">
        <p:scale>
          <a:sx n="90" d="100"/>
          <a:sy n="90" d="100"/>
        </p:scale>
        <p:origin x="90" y="33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110A-85F2-483A-8E1D-10A490CDFE2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1AEBA-BA27-4132-8B30-F8A1928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1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6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9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6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4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1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93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4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39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093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AEBA-BA27-4132-8B30-F8A19289F29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5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D70D-A58B-4D1F-AE13-57C969B3E31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051F-A283-4DB8-B277-A349C4FD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5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93262"/>
            <a:ext cx="8072119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94822"/>
            <a:ext cx="8072119" cy="2326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407" y="1207008"/>
            <a:ext cx="7937500" cy="927100"/>
          </a:xfrm>
          <a:custGeom>
            <a:avLst/>
            <a:gdLst/>
            <a:ahLst/>
            <a:cxnLst/>
            <a:rect l="l" t="t" r="r" b="b"/>
            <a:pathLst>
              <a:path w="7937500" h="927100">
                <a:moveTo>
                  <a:pt x="7936992" y="25145"/>
                </a:moveTo>
                <a:lnTo>
                  <a:pt x="7936992" y="0"/>
                </a:lnTo>
                <a:lnTo>
                  <a:pt x="0" y="0"/>
                </a:lnTo>
                <a:lnTo>
                  <a:pt x="0" y="926592"/>
                </a:lnTo>
                <a:lnTo>
                  <a:pt x="12192" y="926592"/>
                </a:lnTo>
                <a:lnTo>
                  <a:pt x="12192" y="25146"/>
                </a:lnTo>
                <a:lnTo>
                  <a:pt x="25146" y="12192"/>
                </a:lnTo>
                <a:lnTo>
                  <a:pt x="25146" y="25146"/>
                </a:lnTo>
                <a:lnTo>
                  <a:pt x="7936992" y="25145"/>
                </a:lnTo>
                <a:close/>
              </a:path>
              <a:path w="7937500" h="927100">
                <a:moveTo>
                  <a:pt x="25146" y="25146"/>
                </a:moveTo>
                <a:lnTo>
                  <a:pt x="25146" y="12192"/>
                </a:lnTo>
                <a:lnTo>
                  <a:pt x="12192" y="25146"/>
                </a:lnTo>
                <a:lnTo>
                  <a:pt x="25146" y="25146"/>
                </a:lnTo>
                <a:close/>
              </a:path>
              <a:path w="7937500" h="927100">
                <a:moveTo>
                  <a:pt x="25146" y="926592"/>
                </a:moveTo>
                <a:lnTo>
                  <a:pt x="25146" y="25146"/>
                </a:lnTo>
                <a:lnTo>
                  <a:pt x="12192" y="25146"/>
                </a:lnTo>
                <a:lnTo>
                  <a:pt x="12192" y="926592"/>
                </a:lnTo>
                <a:lnTo>
                  <a:pt x="25146" y="92659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3962780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052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1654459"/>
            <a:ext cx="4454525" cy="142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5000" spc="-20" dirty="0">
                <a:solidFill>
                  <a:srgbClr val="FFFFFF"/>
                </a:solidFill>
                <a:latin typeface="Garamond"/>
                <a:cs typeface="Garamond"/>
              </a:rPr>
              <a:t>Freshme</a:t>
            </a:r>
            <a:r>
              <a:rPr sz="5000" spc="-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50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5000" spc="-5" dirty="0">
                <a:solidFill>
                  <a:srgbClr val="FFFFFF"/>
                </a:solidFill>
                <a:latin typeface="Garamond"/>
                <a:cs typeface="Garamond"/>
              </a:rPr>
              <a:t>AxiUm </a:t>
            </a:r>
            <a:r>
              <a:rPr sz="5000" spc="-30" dirty="0">
                <a:solidFill>
                  <a:srgbClr val="FFFFFF"/>
                </a:solidFill>
                <a:latin typeface="Garamond"/>
                <a:cs typeface="Garamond"/>
              </a:rPr>
              <a:t>Orientation</a:t>
            </a:r>
            <a:endParaRPr sz="50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9939" y="4053014"/>
            <a:ext cx="25062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January 2018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Axiu</a:t>
            </a:r>
            <a:r>
              <a:rPr dirty="0"/>
              <a:t>m</a:t>
            </a:r>
            <a:r>
              <a:rPr spc="10" dirty="0"/>
              <a:t> </a:t>
            </a:r>
            <a:r>
              <a:rPr spc="-20" dirty="0"/>
              <a:t>Security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86661"/>
            <a:ext cx="7263765" cy="289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52780" indent="-342900">
              <a:lnSpc>
                <a:spcPct val="100000"/>
              </a:lnSpc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Undergraduate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Students-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to patient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records-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assigned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 provider</a:t>
            </a:r>
            <a:endParaRPr sz="2600">
              <a:latin typeface="Arial"/>
              <a:cs typeface="Arial"/>
            </a:endParaRPr>
          </a:p>
          <a:p>
            <a:pPr marL="355600" marR="25400" indent="-342900">
              <a:lnSpc>
                <a:spcPct val="100000"/>
              </a:lnSpc>
              <a:spcBef>
                <a:spcPts val="620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Postgraduate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Residents-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patient records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0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privacy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4267200"/>
            <a:ext cx="3657599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Axiu</a:t>
            </a:r>
            <a:r>
              <a:rPr dirty="0"/>
              <a:t>m</a:t>
            </a:r>
            <a:r>
              <a:rPr spc="10" dirty="0"/>
              <a:t> </a:t>
            </a:r>
            <a:r>
              <a:rPr spc="-5" dirty="0"/>
              <a:t>login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83637"/>
            <a:ext cx="7658100" cy="2026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  <a:tab pos="158178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jstude	(Joe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Student)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spc="-15" baseline="250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3000" spc="405" baseline="25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letter of first name, first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letters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 err="1" smtClean="0">
                <a:solidFill>
                  <a:srgbClr val="FFFFFF"/>
                </a:solidFill>
                <a:latin typeface="Arial"/>
                <a:cs typeface="Arial"/>
              </a:rPr>
              <a:t>Axiu</a:t>
            </a:r>
            <a:r>
              <a:rPr sz="3000" dirty="0" err="1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passwor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Kath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Hansel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LS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passwor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(568-HELP)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27979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3398"/>
            <a:ext cx="7709534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Clic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32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message</a:t>
            </a:r>
            <a:r>
              <a:rPr sz="32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icon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2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botto</a:t>
            </a:r>
            <a:r>
              <a:rPr sz="3200" spc="-2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32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screen</a:t>
            </a:r>
            <a:r>
              <a:rPr sz="3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–blue</a:t>
            </a: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3200" dirty="0">
                <a:solidFill>
                  <a:srgbClr val="FFFFFF"/>
                </a:solidFill>
                <a:latin typeface="Garamond"/>
                <a:cs typeface="Garamond"/>
              </a:rPr>
              <a:t>r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red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background</a:t>
            </a:r>
            <a:r>
              <a:rPr sz="32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means</a:t>
            </a:r>
            <a:r>
              <a:rPr sz="32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hav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32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message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0" y="914400"/>
            <a:ext cx="1057655" cy="390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600200"/>
            <a:ext cx="8686800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3262"/>
            <a:ext cx="7322184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4200" spc="-20" dirty="0" smtClean="0">
                <a:solidFill>
                  <a:srgbClr val="FFFFFF"/>
                </a:solidFill>
                <a:latin typeface="Garamond"/>
                <a:cs typeface="Garamond"/>
              </a:rPr>
              <a:t>Messenger allows you to s</a:t>
            </a:r>
            <a:r>
              <a:rPr sz="4200" spc="-20" dirty="0" smtClean="0">
                <a:solidFill>
                  <a:srgbClr val="FFFFFF"/>
                </a:solidFill>
                <a:latin typeface="Garamond"/>
                <a:cs typeface="Garamond"/>
              </a:rPr>
              <a:t>end</a:t>
            </a:r>
            <a:r>
              <a:rPr sz="4200" spc="5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receiv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4200" spc="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messages</a:t>
            </a:r>
            <a:r>
              <a:rPr sz="4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through </a:t>
            </a:r>
            <a:r>
              <a:rPr sz="4200" spc="-5" dirty="0" err="1" smtClean="0">
                <a:solidFill>
                  <a:srgbClr val="FFFFFF"/>
                </a:solidFill>
                <a:latin typeface="Garamond"/>
                <a:cs typeface="Garamond"/>
              </a:rPr>
              <a:t>axi</a:t>
            </a:r>
            <a:r>
              <a:rPr lang="en-US" sz="4200" spc="-5" dirty="0" err="1" smtClean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lang="en-US" sz="4200" spc="-5" dirty="0" smtClean="0">
                <a:solidFill>
                  <a:srgbClr val="FFFFFF"/>
                </a:solidFill>
                <a:latin typeface="Garamond"/>
                <a:cs typeface="Garamond"/>
              </a:rPr>
              <a:t>,,</a:t>
            </a:r>
            <a:r>
              <a:rPr sz="4200" spc="-5" dirty="0" smtClean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endParaRPr sz="4200" dirty="0">
              <a:latin typeface="Garamond"/>
              <a:cs typeface="Garamond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8327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03686"/>
            <a:ext cx="70091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Finding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assigned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training-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Planner- select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Assigned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Pts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hit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button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(magnifying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glass)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0" y="533400"/>
            <a:ext cx="74523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1219200"/>
            <a:ext cx="7751826" cy="5154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223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Here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assigned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patient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training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047" y="2423697"/>
            <a:ext cx="6731968" cy="1718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Rolodex</a:t>
            </a:r>
            <a:r>
              <a:rPr dirty="0"/>
              <a:t>-</a:t>
            </a:r>
            <a:r>
              <a:rPr spc="-20" dirty="0"/>
              <a:t> </a:t>
            </a:r>
            <a:r>
              <a:rPr spc="-5" dirty="0"/>
              <a:t>openin</a:t>
            </a:r>
            <a:r>
              <a:rPr dirty="0"/>
              <a:t>g</a:t>
            </a:r>
            <a:r>
              <a:rPr spc="-1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20" dirty="0"/>
              <a:t>patient’s</a:t>
            </a:r>
            <a:r>
              <a:rPr spc="30" dirty="0"/>
              <a:t> </a:t>
            </a:r>
            <a:r>
              <a:rPr dirty="0"/>
              <a:t>chart</a:t>
            </a:r>
          </a:p>
        </p:txBody>
      </p:sp>
      <p:sp>
        <p:nvSpPr>
          <p:cNvPr id="5" name="object 5"/>
          <p:cNvSpPr/>
          <p:nvPr/>
        </p:nvSpPr>
        <p:spPr>
          <a:xfrm>
            <a:off x="2362200" y="1447800"/>
            <a:ext cx="619505" cy="400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1143000"/>
            <a:ext cx="8479535" cy="4924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393262"/>
            <a:ext cx="7185659" cy="139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Ope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patient’s</a:t>
            </a:r>
            <a:r>
              <a:rPr sz="4200" spc="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chart</a:t>
            </a:r>
            <a:endParaRPr sz="4200" dirty="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  <a:spcBef>
                <a:spcPts val="140"/>
              </a:spcBef>
            </a:pPr>
            <a:r>
              <a:rPr lang="en-US" sz="2400" spc="-15" dirty="0" smtClean="0">
                <a:solidFill>
                  <a:srgbClr val="FFFFFF"/>
                </a:solidFill>
                <a:latin typeface="Garamond"/>
                <a:cs typeface="Garamond"/>
              </a:rPr>
              <a:t>Chart is open when name displays in status bar at bottom of screen – (</a:t>
            </a:r>
            <a:r>
              <a:rPr lang="en-US" sz="2400" spc="-15" dirty="0" err="1" smtClean="0">
                <a:solidFill>
                  <a:srgbClr val="FFFFFF"/>
                </a:solidFill>
                <a:latin typeface="Garamond"/>
                <a:cs typeface="Garamond"/>
              </a:rPr>
              <a:t>gender,age</a:t>
            </a:r>
            <a:r>
              <a:rPr lang="en-US" sz="2400" spc="-15" dirty="0" smtClean="0">
                <a:solidFill>
                  <a:srgbClr val="FFFFFF"/>
                </a:solidFill>
                <a:latin typeface="Garamond"/>
                <a:cs typeface="Garamond"/>
              </a:rPr>
              <a:t>) appear next to name</a:t>
            </a:r>
            <a:endParaRPr sz="2400" dirty="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2133600"/>
            <a:ext cx="70866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3398"/>
            <a:ext cx="719963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25" dirty="0">
                <a:solidFill>
                  <a:srgbClr val="FFFFFF"/>
                </a:solidFill>
                <a:latin typeface="Garamond"/>
                <a:cs typeface="Garamond"/>
              </a:rPr>
              <a:t>Ope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32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patien</a:t>
            </a: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20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card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from</a:t>
            </a:r>
            <a:r>
              <a:rPr sz="3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sz="3200" spc="-20" dirty="0" smtClean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3200" spc="-20" dirty="0" smtClean="0">
                <a:solidFill>
                  <a:srgbClr val="FFFFFF"/>
                </a:solidFill>
                <a:latin typeface="Garamond"/>
                <a:cs typeface="Garamond"/>
              </a:rPr>
              <a:t>olode</a:t>
            </a:r>
            <a:r>
              <a:rPr sz="3200" spc="-15" dirty="0" smtClean="0">
                <a:solidFill>
                  <a:srgbClr val="FFFFFF"/>
                </a:solidFill>
                <a:latin typeface="Garamond"/>
                <a:cs typeface="Garamond"/>
              </a:rPr>
              <a:t>x</a:t>
            </a:r>
            <a:r>
              <a:rPr sz="3200" spc="30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32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by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 clicking</a:t>
            </a: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patien</a:t>
            </a: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20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aramond"/>
                <a:cs typeface="Garamond"/>
              </a:rPr>
              <a:t>nam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32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status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bar</a:t>
            </a:r>
            <a:endParaRPr sz="3200" dirty="0">
              <a:latin typeface="Garamond"/>
              <a:cs typeface="Garamond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" y="1292878"/>
            <a:ext cx="7696200" cy="53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1531"/>
            <a:ext cx="799592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600" spc="-5" dirty="0" err="1" smtClean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3600" spc="-5" dirty="0" err="1" smtClean="0">
                <a:solidFill>
                  <a:srgbClr val="FFFFFF"/>
                </a:solidFill>
                <a:latin typeface="Garamond"/>
                <a:cs typeface="Garamond"/>
              </a:rPr>
              <a:t>xiUm</a:t>
            </a:r>
            <a:r>
              <a:rPr sz="3600" spc="-5" dirty="0" smtClean="0">
                <a:solidFill>
                  <a:srgbClr val="FFFFFF"/>
                </a:solidFill>
                <a:latin typeface="Garamond"/>
                <a:cs typeface="Garamond"/>
              </a:rPr>
              <a:t>-LSUS</a:t>
            </a:r>
            <a:r>
              <a:rPr sz="3600" dirty="0" smtClean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3600" spc="10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clinic 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management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system</a:t>
            </a:r>
            <a:r>
              <a:rPr sz="36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for</a:t>
            </a: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maintaining</a:t>
            </a: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patien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6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record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36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sz="3600" spc="-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3600" spc="-20" dirty="0" smtClean="0">
                <a:solidFill>
                  <a:srgbClr val="FFFFFF"/>
                </a:solidFill>
                <a:latin typeface="Garamond"/>
                <a:cs typeface="Garamond"/>
              </a:rPr>
              <a:t>aperless</a:t>
            </a:r>
            <a:r>
              <a:rPr sz="3600" spc="-15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20" dirty="0" smtClean="0">
                <a:solidFill>
                  <a:srgbClr val="FFFFFF"/>
                </a:solidFill>
                <a:latin typeface="Garamond"/>
                <a:cs typeface="Garamond"/>
              </a:rPr>
              <a:t>environment</a:t>
            </a:r>
            <a:r>
              <a:rPr lang="en-US" sz="3600" spc="-20" dirty="0" smtClean="0">
                <a:solidFill>
                  <a:srgbClr val="FFFFFF"/>
                </a:solidFill>
                <a:latin typeface="Garamond"/>
                <a:cs typeface="Garamond"/>
              </a:rPr>
              <a:t> since 2005!</a:t>
            </a:r>
            <a:endParaRPr sz="3600" dirty="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416" y="2056444"/>
            <a:ext cx="8078930" cy="4174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19199"/>
            <a:ext cx="7789926" cy="5043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451286"/>
            <a:ext cx="654812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Patien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contain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persona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phon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numbers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emergency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appointments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bottom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window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3262"/>
            <a:ext cx="807211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 smtClean="0"/>
              <a:t>Select EHR</a:t>
            </a:r>
            <a:r>
              <a:rPr lang="en-US" dirty="0" smtClean="0"/>
              <a:t> to open the </a:t>
            </a:r>
            <a:r>
              <a:rPr spc="-5" dirty="0" smtClean="0"/>
              <a:t> </a:t>
            </a:r>
            <a:r>
              <a:rPr lang="en-US" spc="-20" dirty="0" smtClean="0"/>
              <a:t>chart 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457200" y="1066799"/>
            <a:ext cx="8371332" cy="5558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52191"/>
            <a:ext cx="793686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Odontogra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displays:</a:t>
            </a:r>
            <a:endParaRPr sz="2800" dirty="0">
              <a:latin typeface="Arial"/>
              <a:cs typeface="Arial"/>
            </a:endParaRPr>
          </a:p>
          <a:p>
            <a:pPr marL="355600" marR="1147445" indent="-342900">
              <a:lnSpc>
                <a:spcPct val="100000"/>
              </a:lnSpc>
              <a:spcBef>
                <a:spcPts val="765"/>
              </a:spcBef>
              <a:buClr>
                <a:srgbClr val="FF6500"/>
              </a:buClr>
              <a:buSzPct val="64062"/>
              <a:buFont typeface="Microsoft Sans Serif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Initia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restorations, 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caries</a:t>
            </a:r>
            <a:r>
              <a:rPr lang="en-US" sz="2800" spc="-20" dirty="0" smtClean="0">
                <a:solidFill>
                  <a:srgbClr val="FFFFFF"/>
                </a:solidFill>
                <a:latin typeface="Arial"/>
                <a:cs typeface="Arial"/>
              </a:rPr>
              <a:t> (red cross hatching)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6500"/>
              </a:buClr>
              <a:buSzPct val="64062"/>
              <a:buFont typeface="Microsoft Sans Serif"/>
              <a:buChar char="•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Planne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treatmen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(yellow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dots)</a:t>
            </a:r>
            <a:endParaRPr sz="2400" dirty="0">
              <a:latin typeface="Arial"/>
              <a:cs typeface="Arial"/>
            </a:endParaRPr>
          </a:p>
          <a:p>
            <a:pPr marL="355600" marR="837565" indent="-342900">
              <a:lnSpc>
                <a:spcPct val="100000"/>
              </a:lnSpc>
              <a:spcBef>
                <a:spcPts val="765"/>
              </a:spcBef>
              <a:buClr>
                <a:srgbClr val="FF6500"/>
              </a:buClr>
              <a:buSzPct val="64062"/>
              <a:buFont typeface="Microsoft Sans Serif"/>
              <a:buChar char="•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Treatmen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proces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and completed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533400"/>
            <a:ext cx="6000750" cy="226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762000"/>
            <a:ext cx="409955" cy="314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514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3262"/>
            <a:ext cx="8046084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Upda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th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medica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ion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the Medica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History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display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Alert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box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677" y="1606931"/>
            <a:ext cx="8961882" cy="5134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Chec</a:t>
            </a:r>
            <a:r>
              <a:rPr spc="-20" dirty="0"/>
              <a:t>k</a:t>
            </a:r>
            <a:r>
              <a:rPr spc="5" dirty="0"/>
              <a:t> </a:t>
            </a:r>
            <a:r>
              <a:rPr spc="-25" dirty="0"/>
              <a:t>medica</a:t>
            </a:r>
            <a:r>
              <a:rPr spc="-10" dirty="0"/>
              <a:t>l</a:t>
            </a:r>
            <a:r>
              <a:rPr spc="-5" dirty="0"/>
              <a:t> </a:t>
            </a:r>
            <a:r>
              <a:rPr spc="-25" dirty="0"/>
              <a:t>history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94822"/>
            <a:ext cx="7919720" cy="287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Patien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mus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sig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endParaRPr sz="3000">
              <a:latin typeface="Arial"/>
              <a:cs typeface="Arial"/>
            </a:endParaRPr>
          </a:p>
          <a:p>
            <a:pPr marL="355600" marR="59944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Electroni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signin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pad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locate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 fron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wit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schedulin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clerks</a:t>
            </a:r>
            <a:endParaRPr sz="3000">
              <a:latin typeface="Arial"/>
              <a:cs typeface="Arial"/>
            </a:endParaRPr>
          </a:p>
          <a:p>
            <a:pPr marL="355600" marR="2413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Sig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button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bottom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turns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pink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4200" y="4648200"/>
            <a:ext cx="1447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106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 down to the Status Bar for important notifications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84211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828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Intervention- Action required!</a:t>
            </a:r>
          </a:p>
          <a:p>
            <a:r>
              <a:rPr lang="en-US" sz="2400" dirty="0" smtClean="0"/>
              <a:t>Medical history needs update!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960" y="2752130"/>
            <a:ext cx="563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Patient’s signature required on a form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8001386" y="2057400"/>
            <a:ext cx="342900" cy="18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69" y="1837730"/>
            <a:ext cx="741066" cy="6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69" y="2659797"/>
            <a:ext cx="613353" cy="408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4" y="5396091"/>
            <a:ext cx="8326013" cy="6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1624E-6 L 3.33333E-6 0.21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Message window appears when EHR  is opened explaining what </a:t>
            </a:r>
            <a:br>
              <a:rPr lang="en-US" sz="2000" dirty="0" smtClean="0"/>
            </a:br>
            <a:r>
              <a:rPr lang="en-US" sz="2000" dirty="0" smtClean="0"/>
              <a:t>action is needed- </a:t>
            </a:r>
            <a:br>
              <a:rPr lang="en-US" sz="2000" dirty="0" smtClean="0"/>
            </a:br>
            <a:r>
              <a:rPr lang="en-US" sz="2000" dirty="0" smtClean="0"/>
              <a:t>Medical History needs to be updated (last update &gt; 2 years ago)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93" y="4686273"/>
            <a:ext cx="1343213" cy="38105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" y="1752600"/>
            <a:ext cx="8849961" cy="47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all questions- pink lines are required answers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02116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Important!!!!</a:t>
            </a:r>
            <a:br>
              <a:rPr lang="en-US" sz="4000" dirty="0" smtClean="0"/>
            </a:br>
            <a:r>
              <a:rPr lang="en-US" sz="4000" dirty="0" smtClean="0"/>
              <a:t>Enter today’s date to answer </a:t>
            </a:r>
            <a:br>
              <a:rPr lang="en-US" sz="4000" dirty="0" smtClean="0"/>
            </a:br>
            <a:r>
              <a:rPr lang="en-US" sz="4000" dirty="0" smtClean="0"/>
              <a:t>“Date this form was fully completed”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057842" cy="286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0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SIG – signature required on medical history form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5" y="1676400"/>
            <a:ext cx="798036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71" y="868679"/>
            <a:ext cx="762000" cy="52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045" y="418919"/>
            <a:ext cx="652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Once the form is signed by the patient, click on</a:t>
            </a:r>
          </a:p>
          <a:p>
            <a:r>
              <a:rPr lang="en-US" sz="2400" dirty="0" smtClean="0"/>
              <a:t>to remove it from the status bar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411543" y="35178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6" y="249488"/>
            <a:ext cx="8229600" cy="1252728"/>
          </a:xfrm>
        </p:spPr>
        <p:txBody>
          <a:bodyPr>
            <a:noAutofit/>
          </a:bodyPr>
          <a:lstStyle/>
          <a:p>
            <a:r>
              <a:rPr lang="en-US" sz="2800" dirty="0" smtClean="0"/>
              <a:t>Help is available with 2 options:</a:t>
            </a:r>
            <a:br>
              <a:rPr lang="en-US" sz="2800" dirty="0" smtClean="0"/>
            </a:br>
            <a:r>
              <a:rPr lang="en-US" sz="2800" dirty="0" err="1" smtClean="0"/>
              <a:t>axiUm</a:t>
            </a:r>
            <a:r>
              <a:rPr lang="en-US" sz="2800" dirty="0" smtClean="0"/>
              <a:t> Help File button opens company website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07660"/>
            <a:ext cx="1600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9" y="2304886"/>
            <a:ext cx="7663631" cy="196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6" y="2166898"/>
            <a:ext cx="7673278" cy="4204067"/>
          </a:xfrm>
        </p:spPr>
      </p:pic>
    </p:spTree>
    <p:extLst>
      <p:ext uri="{BB962C8B-B14F-4D97-AF65-F5344CB8AC3E}">
        <p14:creationId xmlns:p14="http://schemas.microsoft.com/office/powerpoint/2010/main" val="1871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5940" y="393262"/>
            <a:ext cx="8072119" cy="1938992"/>
          </a:xfrm>
        </p:spPr>
        <p:txBody>
          <a:bodyPr/>
          <a:lstStyle/>
          <a:p>
            <a:r>
              <a:rPr lang="en-US" dirty="0" smtClean="0"/>
              <a:t>Click on the Intervention symbol in the status bar to see any remaining interventions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7" y="4800600"/>
            <a:ext cx="8326013" cy="6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3262"/>
            <a:ext cx="8303259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***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Medica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4200" spc="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Summary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Pag</a:t>
            </a:r>
            <a:r>
              <a:rPr sz="4200" spc="-3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BP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readings must be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recorded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here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at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EVERY</a:t>
            </a:r>
            <a:r>
              <a:rPr sz="4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visit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646682"/>
            <a:ext cx="7086600" cy="4525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BP Readings</a:t>
            </a:r>
          </a:p>
        </p:txBody>
      </p:sp>
      <p:sp>
        <p:nvSpPr>
          <p:cNvPr id="5" name="object 5"/>
          <p:cNvSpPr/>
          <p:nvPr/>
        </p:nvSpPr>
        <p:spPr>
          <a:xfrm>
            <a:off x="5715000" y="304800"/>
            <a:ext cx="1648205" cy="146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646682"/>
            <a:ext cx="8382000" cy="4525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3262"/>
            <a:ext cx="807211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To </a:t>
            </a:r>
            <a:r>
              <a:rPr spc="-5" dirty="0"/>
              <a:t>ad</a:t>
            </a:r>
            <a:r>
              <a:rPr dirty="0"/>
              <a:t>d</a:t>
            </a:r>
            <a:r>
              <a:rPr spc="5" dirty="0"/>
              <a:t> </a:t>
            </a:r>
            <a:r>
              <a:rPr dirty="0"/>
              <a:t>a </a:t>
            </a:r>
            <a:r>
              <a:rPr spc="-5" dirty="0" smtClean="0"/>
              <a:t>form</a:t>
            </a:r>
            <a:r>
              <a:rPr lang="en-US" spc="-5" dirty="0" smtClean="0"/>
              <a:t>- click on the Add Patient Form button on top toolbar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1387601" y="1752600"/>
            <a:ext cx="6369558" cy="453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529017"/>
            <a:ext cx="486698" cy="4572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4330" y="381080"/>
            <a:ext cx="6836409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FFFFAA"/>
                </a:solidFill>
                <a:latin typeface="Garamond"/>
                <a:cs typeface="Garamond"/>
              </a:rPr>
              <a:t>See Forms on File (lower right) for list of forms for this patient</a:t>
            </a:r>
            <a:endParaRPr sz="3600">
              <a:latin typeface="Garamond"/>
              <a:cs typeface="Garamon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6" y="1584613"/>
            <a:ext cx="7051675" cy="48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5940" y="393262"/>
            <a:ext cx="8072119" cy="646331"/>
          </a:xfrm>
        </p:spPr>
        <p:txBody>
          <a:bodyPr/>
          <a:lstStyle/>
          <a:p>
            <a:r>
              <a:rPr lang="en-US" dirty="0" smtClean="0"/>
              <a:t>Medical Information Request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3785652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1- </a:t>
            </a:r>
            <a:r>
              <a:rPr lang="en-US" sz="2400" dirty="0" smtClean="0"/>
              <a:t> </a:t>
            </a:r>
            <a:r>
              <a:rPr lang="en-US" sz="2400" dirty="0"/>
              <a:t>Select MCR form</a:t>
            </a:r>
          </a:p>
          <a:p>
            <a:pPr>
              <a:defRPr/>
            </a:pPr>
            <a:r>
              <a:rPr lang="en-US" sz="2400" dirty="0" smtClean="0"/>
              <a:t>2- </a:t>
            </a:r>
            <a:r>
              <a:rPr lang="en-US" sz="2400" dirty="0"/>
              <a:t>Calculate button fills in first 5 lines of form with patient info</a:t>
            </a:r>
          </a:p>
          <a:p>
            <a:pPr>
              <a:defRPr/>
            </a:pPr>
            <a:r>
              <a:rPr lang="en-US" sz="2400" dirty="0" smtClean="0"/>
              <a:t>3- </a:t>
            </a:r>
            <a:r>
              <a:rPr lang="en-US" sz="2400" dirty="0"/>
              <a:t>Complete all pink lines</a:t>
            </a:r>
          </a:p>
          <a:p>
            <a:pPr>
              <a:defRPr/>
            </a:pPr>
            <a:r>
              <a:rPr lang="en-US" sz="2400" dirty="0" smtClean="0"/>
              <a:t>4- </a:t>
            </a:r>
            <a:r>
              <a:rPr lang="en-US" sz="2400" dirty="0"/>
              <a:t>Bring patient to front desk to sign form and print.</a:t>
            </a:r>
          </a:p>
          <a:p>
            <a:pPr>
              <a:defRPr/>
            </a:pPr>
            <a:r>
              <a:rPr lang="en-US" sz="2400" dirty="0"/>
              <a:t>HAT will lock the chart for Medical Hold.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" y="1295400"/>
            <a:ext cx="439704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5940" y="393262"/>
            <a:ext cx="8072119" cy="1846659"/>
          </a:xfrm>
        </p:spPr>
        <p:txBody>
          <a:bodyPr/>
          <a:lstStyle/>
          <a:p>
            <a:r>
              <a:rPr lang="en-US" sz="4000" dirty="0" smtClean="0"/>
              <a:t>Physician’s Response- patient or physician returns form which is scanned into the Physician’s Response tab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620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139" y="398394"/>
            <a:ext cx="728916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4200" dirty="0" smtClean="0">
                <a:solidFill>
                  <a:srgbClr val="FFFFFF"/>
                </a:solidFill>
                <a:latin typeface="Garamond"/>
                <a:cs typeface="Garamond"/>
              </a:rPr>
              <a:t>Click </a:t>
            </a:r>
            <a:r>
              <a:rPr lang="en-US" sz="4200" b="1" dirty="0" smtClean="0">
                <a:solidFill>
                  <a:srgbClr val="FFFFFF"/>
                </a:solidFill>
                <a:latin typeface="Garamond"/>
                <a:cs typeface="Garamond"/>
              </a:rPr>
              <a:t>On File </a:t>
            </a:r>
            <a:r>
              <a:rPr lang="en-US" sz="4200" dirty="0" smtClean="0">
                <a:solidFill>
                  <a:srgbClr val="FFFFFF"/>
                </a:solidFill>
                <a:latin typeface="Garamond"/>
                <a:cs typeface="Garamond"/>
              </a:rPr>
              <a:t>to view the scanned document</a:t>
            </a:r>
            <a:endParaRPr sz="4200" dirty="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381" y="1691056"/>
            <a:ext cx="7748463" cy="4611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93262"/>
            <a:ext cx="8072119" cy="861774"/>
          </a:xfrm>
        </p:spPr>
        <p:txBody>
          <a:bodyPr/>
          <a:lstStyle/>
          <a:p>
            <a:r>
              <a:rPr lang="en-US" sz="2800" b="1" dirty="0" smtClean="0"/>
              <a:t>Page 1</a:t>
            </a:r>
            <a:r>
              <a:rPr lang="en-US" sz="2800" dirty="0" smtClean="0"/>
              <a:t>- printed and given to patient to bring to physician</a:t>
            </a:r>
            <a:br>
              <a:rPr lang="en-US" sz="2800" dirty="0" smtClean="0"/>
            </a:br>
            <a:r>
              <a:rPr lang="en-US" sz="2800" b="1" dirty="0" smtClean="0"/>
              <a:t>Page 2</a:t>
            </a:r>
            <a:r>
              <a:rPr lang="en-US" sz="2800" dirty="0" smtClean="0"/>
              <a:t>- completed by physician and returned to clinic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6910"/>
            <a:ext cx="3978275" cy="446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5080"/>
            <a:ext cx="3978275" cy="44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70636"/>
            <a:ext cx="2228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971800" y="2667000"/>
            <a:ext cx="457200" cy="39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05400" y="2514600"/>
            <a:ext cx="1066800" cy="542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3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EH</a:t>
            </a:r>
            <a:r>
              <a:rPr dirty="0"/>
              <a:t>R</a:t>
            </a:r>
            <a:r>
              <a:rPr spc="-5" dirty="0"/>
              <a:t> </a:t>
            </a:r>
            <a:r>
              <a:rPr spc="-25" dirty="0"/>
              <a:t>module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94822"/>
            <a:ext cx="4215765" cy="150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Chartin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findings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planne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treatmen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1168907"/>
            <a:ext cx="1295400" cy="993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761998"/>
            <a:ext cx="533400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1"/>
            <a:ext cx="2895600" cy="1936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Custom Help file button opens LSUSD </a:t>
            </a:r>
            <a:r>
              <a:rPr lang="en-US" sz="3200" dirty="0" err="1" smtClean="0"/>
              <a:t>axiUm</a:t>
            </a:r>
            <a:r>
              <a:rPr lang="en-US" sz="3200" dirty="0" smtClean="0"/>
              <a:t> Help page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9623"/>
            <a:ext cx="6705600" cy="171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Tx</a:t>
            </a:r>
            <a:r>
              <a:rPr spc="-5" dirty="0"/>
              <a:t> </a:t>
            </a:r>
            <a:r>
              <a:rPr spc="-25" dirty="0"/>
              <a:t>Histor</a:t>
            </a:r>
            <a:r>
              <a:rPr spc="-20" dirty="0"/>
              <a:t>y</a:t>
            </a:r>
            <a:r>
              <a:rPr spc="10" dirty="0"/>
              <a:t> </a:t>
            </a:r>
            <a:r>
              <a:rPr dirty="0"/>
              <a:t>tab</a:t>
            </a:r>
            <a:r>
              <a:rPr spc="-10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5" dirty="0"/>
              <a:t> EHR</a:t>
            </a:r>
          </a:p>
        </p:txBody>
      </p:sp>
      <p:sp>
        <p:nvSpPr>
          <p:cNvPr id="5" name="object 5"/>
          <p:cNvSpPr/>
          <p:nvPr/>
        </p:nvSpPr>
        <p:spPr>
          <a:xfrm>
            <a:off x="342717" y="1077188"/>
            <a:ext cx="8580900" cy="5323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Forms </a:t>
            </a:r>
            <a:r>
              <a:rPr dirty="0"/>
              <a:t>tab</a:t>
            </a:r>
          </a:p>
        </p:txBody>
      </p:sp>
      <p:sp>
        <p:nvSpPr>
          <p:cNvPr id="5" name="object 5"/>
          <p:cNvSpPr/>
          <p:nvPr/>
        </p:nvSpPr>
        <p:spPr>
          <a:xfrm>
            <a:off x="403966" y="1066800"/>
            <a:ext cx="8130433" cy="5384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Attachment</a:t>
            </a:r>
            <a:r>
              <a:rPr spc="-20" dirty="0"/>
              <a:t>s</a:t>
            </a:r>
            <a:r>
              <a:rPr spc="30" dirty="0"/>
              <a:t> </a:t>
            </a:r>
            <a:r>
              <a:rPr dirty="0"/>
              <a:t>tab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990600"/>
            <a:ext cx="8153780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Perio</a:t>
            </a:r>
            <a:r>
              <a:rPr spc="-30" dirty="0"/>
              <a:t> </a:t>
            </a:r>
            <a:r>
              <a:rPr dirty="0"/>
              <a:t>tab</a:t>
            </a:r>
          </a:p>
        </p:txBody>
      </p:sp>
      <p:sp>
        <p:nvSpPr>
          <p:cNvPr id="5" name="object 5"/>
          <p:cNvSpPr/>
          <p:nvPr/>
        </p:nvSpPr>
        <p:spPr>
          <a:xfrm>
            <a:off x="514146" y="1346522"/>
            <a:ext cx="8213558" cy="5128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Denta</a:t>
            </a:r>
            <a:r>
              <a:rPr spc="-10" dirty="0"/>
              <a:t>l</a:t>
            </a:r>
            <a:r>
              <a:rPr dirty="0"/>
              <a:t> </a:t>
            </a:r>
            <a:r>
              <a:rPr spc="-5" dirty="0"/>
              <a:t>Charting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5940" y="1694822"/>
            <a:ext cx="8072119" cy="1936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pc="-5" dirty="0"/>
              <a:t>T</a:t>
            </a:r>
            <a:r>
              <a:rPr dirty="0"/>
              <a:t>o</a:t>
            </a:r>
            <a:r>
              <a:rPr spc="-15" dirty="0"/>
              <a:t> </a:t>
            </a:r>
            <a:r>
              <a:rPr spc="-5" dirty="0"/>
              <a:t>char</a:t>
            </a:r>
            <a:r>
              <a:rPr dirty="0"/>
              <a:t>t</a:t>
            </a:r>
            <a:r>
              <a:rPr spc="-15" dirty="0"/>
              <a:t> </a:t>
            </a:r>
            <a:r>
              <a:rPr spc="-5" dirty="0"/>
              <a:t>finding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-15" dirty="0"/>
              <a:t> </a:t>
            </a:r>
            <a:r>
              <a:rPr spc="-5" dirty="0"/>
              <a:t>pla</a:t>
            </a:r>
            <a:r>
              <a:rPr dirty="0"/>
              <a:t>n</a:t>
            </a:r>
            <a:r>
              <a:rPr spc="-15" dirty="0"/>
              <a:t> </a:t>
            </a:r>
            <a:r>
              <a:rPr spc="-5" dirty="0"/>
              <a:t>treatmen</a:t>
            </a:r>
            <a:r>
              <a:rPr dirty="0"/>
              <a:t>t</a:t>
            </a:r>
            <a:r>
              <a:rPr spc="-15" dirty="0"/>
              <a:t> </a:t>
            </a:r>
            <a:endParaRPr lang="en-US" spc="-5" dirty="0"/>
          </a:p>
          <a:p>
            <a:pPr marL="355600" marR="5080" indent="-342900">
              <a:lnSpc>
                <a:spcPct val="10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lang="en-US" spc="-5" dirty="0" smtClean="0"/>
              <a:t>T</a:t>
            </a:r>
            <a:r>
              <a:rPr dirty="0" smtClean="0"/>
              <a:t>o</a:t>
            </a:r>
            <a:r>
              <a:rPr spc="5" dirty="0" smtClean="0"/>
              <a:t> </a:t>
            </a:r>
            <a:r>
              <a:rPr u="heavy" dirty="0"/>
              <a:t>ADD</a:t>
            </a:r>
            <a:r>
              <a:rPr spc="-15" dirty="0"/>
              <a:t> </a:t>
            </a:r>
            <a:r>
              <a:rPr spc="-5" dirty="0"/>
              <a:t>finding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o</a:t>
            </a:r>
            <a:r>
              <a:rPr dirty="0"/>
              <a:t>r</a:t>
            </a:r>
            <a:r>
              <a:rPr spc="-15" dirty="0"/>
              <a:t> </a:t>
            </a:r>
            <a:r>
              <a:rPr spc="-5" dirty="0"/>
              <a:t>treatmen</a:t>
            </a:r>
            <a:r>
              <a:rPr dirty="0"/>
              <a:t>t</a:t>
            </a:r>
            <a:r>
              <a:rPr spc="-15" dirty="0"/>
              <a:t> </a:t>
            </a:r>
            <a:r>
              <a:rPr spc="-5" dirty="0"/>
              <a:t>t</a:t>
            </a:r>
            <a:r>
              <a:rPr dirty="0"/>
              <a:t>o </a:t>
            </a:r>
            <a:r>
              <a:rPr spc="-5" dirty="0"/>
              <a:t>the </a:t>
            </a:r>
            <a:r>
              <a:rPr u="heavy" spc="-5" dirty="0"/>
              <a:t>CHART</a:t>
            </a:r>
            <a:r>
              <a:rPr dirty="0"/>
              <a:t>, </a:t>
            </a:r>
            <a:r>
              <a:rPr spc="-5" dirty="0"/>
              <a:t>yo</a:t>
            </a:r>
            <a:r>
              <a:rPr dirty="0"/>
              <a:t>u </a:t>
            </a:r>
            <a:r>
              <a:rPr spc="-5" dirty="0"/>
              <a:t>mus</a:t>
            </a:r>
            <a:r>
              <a:rPr dirty="0"/>
              <a:t>t </a:t>
            </a:r>
            <a:r>
              <a:rPr spc="-5" dirty="0"/>
              <a:t>firs</a:t>
            </a:r>
            <a:r>
              <a:rPr dirty="0"/>
              <a:t>t </a:t>
            </a:r>
            <a:r>
              <a:rPr spc="-5" dirty="0"/>
              <a:t>ope</a:t>
            </a:r>
            <a:r>
              <a:rPr dirty="0"/>
              <a:t>n</a:t>
            </a:r>
            <a:r>
              <a:rPr spc="-25" dirty="0"/>
              <a:t> </a:t>
            </a:r>
            <a:r>
              <a:rPr spc="-5" dirty="0"/>
              <a:t>th</a:t>
            </a:r>
            <a:r>
              <a:rPr dirty="0"/>
              <a:t>e </a:t>
            </a:r>
            <a:r>
              <a:rPr spc="-5" dirty="0"/>
              <a:t>CHAR</a:t>
            </a:r>
            <a:r>
              <a:rPr dirty="0"/>
              <a:t>T </a:t>
            </a:r>
            <a:r>
              <a:rPr spc="-5" dirty="0"/>
              <a:t>ADD </a:t>
            </a:r>
            <a:r>
              <a:rPr dirty="0"/>
              <a:t>tab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pc="-5" dirty="0"/>
              <a:t>Hi</a:t>
            </a:r>
            <a:r>
              <a:rPr dirty="0"/>
              <a:t>t</a:t>
            </a:r>
            <a:r>
              <a:rPr spc="-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creat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ne</a:t>
            </a:r>
            <a:r>
              <a:rPr dirty="0"/>
              <a:t>w</a:t>
            </a:r>
            <a:r>
              <a:rPr spc="-10" dirty="0"/>
              <a:t> </a:t>
            </a:r>
            <a:r>
              <a:rPr spc="-5" dirty="0"/>
              <a:t>recor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button</a:t>
            </a:r>
          </a:p>
        </p:txBody>
      </p:sp>
      <p:sp>
        <p:nvSpPr>
          <p:cNvPr id="6" name="object 6"/>
          <p:cNvSpPr/>
          <p:nvPr/>
        </p:nvSpPr>
        <p:spPr>
          <a:xfrm>
            <a:off x="4800600" y="4350258"/>
            <a:ext cx="9144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8903"/>
            <a:ext cx="7943850" cy="114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800"/>
              </a:lnSpc>
            </a:pPr>
            <a:r>
              <a:rPr sz="4000" spc="-5" dirty="0">
                <a:solidFill>
                  <a:srgbClr val="FFFFFF"/>
                </a:solidFill>
                <a:latin typeface="Garamond"/>
                <a:cs typeface="Garamond"/>
              </a:rPr>
              <a:t>Char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Garamond"/>
                <a:cs typeface="Garamond"/>
              </a:rPr>
              <a:t> Ad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40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tab</a:t>
            </a:r>
            <a:r>
              <a:rPr sz="40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aramond"/>
                <a:cs typeface="Garamond"/>
              </a:rPr>
              <a:t>appears-</a:t>
            </a:r>
            <a:endParaRPr sz="40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Garamond"/>
                <a:cs typeface="Garamond"/>
              </a:rPr>
              <a:t>Addin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40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4000" spc="-20" dirty="0">
                <a:solidFill>
                  <a:srgbClr val="FFFFFF"/>
                </a:solidFill>
                <a:latin typeface="Garamond"/>
                <a:cs typeface="Garamond"/>
              </a:rPr>
              <a:t> the 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chart-</a:t>
            </a:r>
            <a:r>
              <a:rPr sz="40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Findings,</a:t>
            </a:r>
            <a:r>
              <a:rPr sz="400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aramond"/>
                <a:cs typeface="Garamond"/>
              </a:rPr>
              <a:t>Denta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40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000" dirty="0">
                <a:solidFill>
                  <a:srgbClr val="FFFFFF"/>
                </a:solidFill>
                <a:latin typeface="Garamond"/>
                <a:cs typeface="Garamond"/>
              </a:rPr>
              <a:t>tx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5940" y="1607058"/>
            <a:ext cx="8150860" cy="5098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139" y="400621"/>
            <a:ext cx="6996430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***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1st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step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charting:</a:t>
            </a:r>
            <a:r>
              <a:rPr sz="36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Sel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ect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ee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and righ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6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click to</a:t>
            </a: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indicate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missing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teeth</a:t>
            </a:r>
            <a:endParaRPr sz="3600">
              <a:latin typeface="Garamond"/>
              <a:cs typeface="Garamond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92" y="1941642"/>
            <a:ext cx="5471083" cy="31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3262"/>
            <a:ext cx="8036559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Selec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tooth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d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righ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42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click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change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 to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4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primar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y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tooth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752600"/>
            <a:ext cx="8001000" cy="3894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/>
              <a:t>Findings</a:t>
            </a:r>
            <a:r>
              <a:rPr sz="2500" spc="-25" dirty="0"/>
              <a:t> </a:t>
            </a:r>
            <a:r>
              <a:rPr sz="2500" spc="-5" dirty="0"/>
              <a:t>button</a:t>
            </a:r>
            <a:r>
              <a:rPr sz="2500" dirty="0"/>
              <a:t>-</a:t>
            </a:r>
            <a:r>
              <a:rPr sz="2500" spc="-10" dirty="0"/>
              <a:t> </a:t>
            </a:r>
            <a:r>
              <a:rPr sz="2500" dirty="0"/>
              <a:t>chart</a:t>
            </a:r>
            <a:r>
              <a:rPr sz="2500" spc="-20" dirty="0"/>
              <a:t> </a:t>
            </a:r>
            <a:r>
              <a:rPr sz="2500" dirty="0"/>
              <a:t>existing</a:t>
            </a:r>
            <a:r>
              <a:rPr sz="2500" spc="-25" dirty="0"/>
              <a:t> </a:t>
            </a:r>
            <a:r>
              <a:rPr sz="2500" spc="-5" dirty="0"/>
              <a:t>restoration</a:t>
            </a:r>
            <a:r>
              <a:rPr sz="2500" dirty="0"/>
              <a:t>s</a:t>
            </a:r>
            <a:r>
              <a:rPr sz="2500" spc="5" dirty="0"/>
              <a:t> </a:t>
            </a:r>
            <a:r>
              <a:rPr sz="2500" spc="-5" dirty="0"/>
              <a:t>an</a:t>
            </a:r>
            <a:r>
              <a:rPr sz="2500" dirty="0"/>
              <a:t>d</a:t>
            </a:r>
            <a:r>
              <a:rPr sz="2500" spc="-10" dirty="0"/>
              <a:t> </a:t>
            </a:r>
            <a:r>
              <a:rPr sz="2500" spc="-5" dirty="0"/>
              <a:t>ne</a:t>
            </a:r>
            <a:r>
              <a:rPr sz="2500" dirty="0"/>
              <a:t>w</a:t>
            </a:r>
            <a:r>
              <a:rPr sz="2500" spc="-5" dirty="0"/>
              <a:t> </a:t>
            </a:r>
            <a:r>
              <a:rPr sz="2500" dirty="0"/>
              <a:t>caries</a:t>
            </a:r>
            <a:endParaRPr sz="2500"/>
          </a:p>
        </p:txBody>
      </p:sp>
      <p:sp>
        <p:nvSpPr>
          <p:cNvPr id="5" name="object 5"/>
          <p:cNvSpPr/>
          <p:nvPr/>
        </p:nvSpPr>
        <p:spPr>
          <a:xfrm>
            <a:off x="304800" y="762000"/>
            <a:ext cx="82296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Down Arrow 8"/>
          <p:cNvSpPr/>
          <p:nvPr/>
        </p:nvSpPr>
        <p:spPr>
          <a:xfrm>
            <a:off x="1219200" y="762000"/>
            <a:ext cx="152400" cy="312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3262"/>
            <a:ext cx="807211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Char</a:t>
            </a:r>
            <a:r>
              <a:rPr dirty="0"/>
              <a:t>t </a:t>
            </a:r>
            <a:r>
              <a:rPr spc="-20" dirty="0"/>
              <a:t>existing</a:t>
            </a:r>
            <a:r>
              <a:rPr spc="-30" dirty="0"/>
              <a:t> </a:t>
            </a:r>
            <a:r>
              <a:rPr spc="-5" dirty="0" smtClean="0"/>
              <a:t>restorations</a:t>
            </a:r>
            <a:r>
              <a:rPr lang="en-US" spc="-5" dirty="0" smtClean="0"/>
              <a:t>-</a:t>
            </a:r>
            <a:br>
              <a:rPr lang="en-US" spc="-5" dirty="0" smtClean="0"/>
            </a:br>
            <a:r>
              <a:rPr lang="en-US" spc="-5" dirty="0" smtClean="0"/>
              <a:t>Add finding button  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457200" y="1752600"/>
            <a:ext cx="815378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29199" y="1142999"/>
            <a:ext cx="498312" cy="381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1531"/>
            <a:ext cx="6057265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Axiu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36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Training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 -LSUSD </a:t>
            </a:r>
            <a:r>
              <a:rPr sz="3600" spc="-15" dirty="0">
                <a:solidFill>
                  <a:srgbClr val="FFFFFF"/>
                </a:solidFill>
                <a:latin typeface="Garamond"/>
                <a:cs typeface="Garamond"/>
              </a:rPr>
              <a:t>website-</a:t>
            </a:r>
            <a:r>
              <a:rPr sz="36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Learning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Garamond"/>
                <a:cs typeface="Garamond"/>
              </a:rPr>
              <a:t>Center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907" y="1521476"/>
            <a:ext cx="3990909" cy="5054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9525" y="1292300"/>
            <a:ext cx="5211210" cy="4975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3262"/>
            <a:ext cx="807211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/>
              <a:t>Findings</a:t>
            </a:r>
            <a:r>
              <a:rPr sz="3200" spc="-5" dirty="0"/>
              <a:t> </a:t>
            </a:r>
            <a:r>
              <a:rPr sz="3200" spc="-15" dirty="0"/>
              <a:t>-Existing</a:t>
            </a:r>
            <a:r>
              <a:rPr sz="3200" spc="-10" dirty="0"/>
              <a:t> </a:t>
            </a:r>
            <a:r>
              <a:rPr sz="3200" spc="-20" dirty="0"/>
              <a:t>restoration</a:t>
            </a:r>
            <a:r>
              <a:rPr sz="3200" spc="-15" dirty="0"/>
              <a:t>s</a:t>
            </a:r>
            <a:r>
              <a:rPr sz="3200" spc="50" dirty="0"/>
              <a:t> </a:t>
            </a:r>
            <a:r>
              <a:rPr sz="3200" spc="-20" dirty="0"/>
              <a:t>and</a:t>
            </a:r>
            <a:r>
              <a:rPr sz="3200" dirty="0"/>
              <a:t> </a:t>
            </a:r>
            <a:r>
              <a:rPr sz="3200" spc="-15" dirty="0"/>
              <a:t>caries</a:t>
            </a:r>
            <a:r>
              <a:rPr sz="3200" dirty="0"/>
              <a:t> </a:t>
            </a:r>
            <a:r>
              <a:rPr sz="3200" spc="-15" dirty="0" smtClean="0"/>
              <a:t>added</a:t>
            </a:r>
            <a:r>
              <a:rPr lang="en-US" sz="3200" spc="-15" dirty="0" smtClean="0"/>
              <a:t/>
            </a:r>
            <a:br>
              <a:rPr lang="en-US" sz="3200" spc="-15" dirty="0" smtClean="0"/>
            </a:br>
            <a:r>
              <a:rPr lang="en-US" sz="2800" spc="-15" dirty="0" smtClean="0"/>
              <a:t>Status A or E in </a:t>
            </a:r>
            <a:r>
              <a:rPr lang="en-US" sz="2800" spc="-15" dirty="0" err="1" smtClean="0"/>
              <a:t>Sts</a:t>
            </a:r>
            <a:r>
              <a:rPr lang="en-US" sz="2800" spc="-15" dirty="0" smtClean="0"/>
              <a:t> column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457200" y="1371599"/>
            <a:ext cx="8229600" cy="5334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3262"/>
            <a:ext cx="7692390" cy="18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Odontogram</a:t>
            </a:r>
            <a:endParaRPr sz="420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Display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Initia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findings,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planne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42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completed</a:t>
            </a:r>
            <a:r>
              <a:rPr sz="420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treatment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2100" y="2747010"/>
            <a:ext cx="6019800" cy="2237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5128"/>
            <a:ext cx="7082155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spc="-25" dirty="0">
                <a:solidFill>
                  <a:srgbClr val="FFFFFF"/>
                </a:solidFill>
                <a:latin typeface="Garamond"/>
                <a:cs typeface="Garamond"/>
              </a:rPr>
              <a:t>Char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8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Garamond"/>
                <a:cs typeface="Garamond"/>
              </a:rPr>
              <a:t>planne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38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treatment-</a:t>
            </a:r>
            <a:r>
              <a:rPr sz="38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Dental</a:t>
            </a:r>
            <a:r>
              <a:rPr sz="38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Garamond"/>
                <a:cs typeface="Garamond"/>
              </a:rPr>
              <a:t>TXs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 smtClean="0">
                <a:solidFill>
                  <a:srgbClr val="FFFFFF"/>
                </a:solidFill>
                <a:latin typeface="Garamond"/>
                <a:cs typeface="Garamond"/>
              </a:rPr>
              <a:t>button</a:t>
            </a:r>
            <a:r>
              <a:rPr lang="en-US" sz="3800" spc="-20" dirty="0" smtClean="0">
                <a:solidFill>
                  <a:srgbClr val="FFFFFF"/>
                </a:solidFill>
                <a:latin typeface="Garamond"/>
                <a:cs typeface="Garamond"/>
              </a:rPr>
              <a:t>- use the plan treatment button</a:t>
            </a:r>
            <a:endParaRPr sz="3800" dirty="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752600"/>
            <a:ext cx="80772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031311"/>
            <a:ext cx="361950" cy="38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5128"/>
            <a:ext cx="7150734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spc="-25" dirty="0">
                <a:solidFill>
                  <a:srgbClr val="FFFFFF"/>
                </a:solidFill>
                <a:latin typeface="Garamond"/>
                <a:cs typeface="Garamond"/>
              </a:rPr>
              <a:t>Choos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38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treatment</a:t>
            </a:r>
            <a:r>
              <a:rPr sz="3800" spc="-25" dirty="0">
                <a:solidFill>
                  <a:srgbClr val="FFFFFF"/>
                </a:solidFill>
                <a:latin typeface="Garamond"/>
                <a:cs typeface="Garamond"/>
              </a:rPr>
              <a:t> procedur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38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from</a:t>
            </a:r>
            <a:r>
              <a:rPr sz="38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the Quick</a:t>
            </a:r>
            <a:r>
              <a:rPr sz="38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List</a:t>
            </a:r>
            <a:endParaRPr sz="38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2477" y="2570226"/>
            <a:ext cx="3019805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Choos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25" dirty="0"/>
              <a:t>button</a:t>
            </a:r>
          </a:p>
        </p:txBody>
      </p:sp>
      <p:sp>
        <p:nvSpPr>
          <p:cNvPr id="5" name="object 5"/>
          <p:cNvSpPr/>
          <p:nvPr/>
        </p:nvSpPr>
        <p:spPr>
          <a:xfrm>
            <a:off x="541975" y="1441962"/>
            <a:ext cx="7445502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4139" y="2584886"/>
            <a:ext cx="50863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Add </a:t>
            </a:r>
            <a:r>
              <a:rPr sz="1800" spc="-5" dirty="0">
                <a:solidFill>
                  <a:srgbClr val="00B050"/>
                </a:solidFill>
                <a:latin typeface="Arial"/>
                <a:cs typeface="Arial"/>
              </a:rPr>
              <a:t>Note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0463" y="2508762"/>
            <a:ext cx="4324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9939" y="2783082"/>
            <a:ext cx="185547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2665">
              <a:lnSpc>
                <a:spcPts val="168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Planned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883" y="2986600"/>
            <a:ext cx="5857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7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rmt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9939" y="2661238"/>
            <a:ext cx="4324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2089" y="3522472"/>
            <a:ext cx="6645275" cy="322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AA"/>
                </a:solidFill>
                <a:latin typeface="Garamond"/>
                <a:cs typeface="Garamond"/>
              </a:rPr>
              <a:t>***Very Important:</a:t>
            </a:r>
            <a:endParaRPr sz="360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sz="3600" u="heavy" dirty="0">
                <a:solidFill>
                  <a:srgbClr val="FFFFAA"/>
                </a:solidFill>
                <a:latin typeface="Garamond"/>
                <a:cs typeface="Garamond"/>
              </a:rPr>
              <a:t>Add</a:t>
            </a:r>
            <a:r>
              <a:rPr sz="3600" u="heavy" dirty="0">
                <a:solidFill>
                  <a:srgbClr val="FFFFAA"/>
                </a:solid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FFFFAA"/>
                </a:solidFill>
                <a:latin typeface="Garamond"/>
                <a:cs typeface="Garamond"/>
              </a:rPr>
              <a:t>Findings</a:t>
            </a:r>
            <a:r>
              <a:rPr sz="3600" dirty="0">
                <a:solidFill>
                  <a:srgbClr val="FFFFAA"/>
                </a:solidFill>
                <a:latin typeface="Garamond"/>
                <a:cs typeface="Garamond"/>
              </a:rPr>
              <a:t> (existing restorations, caries, conditions) with Add Findings button only</a:t>
            </a:r>
            <a:endParaRPr sz="3600">
              <a:latin typeface="Garamond"/>
              <a:cs typeface="Garamond"/>
            </a:endParaRPr>
          </a:p>
          <a:p>
            <a:pPr marL="12700" marR="619125">
              <a:lnSpc>
                <a:spcPct val="100000"/>
              </a:lnSpc>
            </a:pPr>
            <a:r>
              <a:rPr sz="3600" dirty="0">
                <a:solidFill>
                  <a:srgbClr val="FFFFAA"/>
                </a:solidFill>
                <a:latin typeface="Garamond"/>
                <a:cs typeface="Garamond"/>
              </a:rPr>
              <a:t>Add Planned Dental Tx with Add Planned Treatment button only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793" y="6164789"/>
            <a:ext cx="4234180" cy="0"/>
          </a:xfrm>
          <a:custGeom>
            <a:avLst/>
            <a:gdLst/>
            <a:ahLst/>
            <a:cxnLst/>
            <a:rect l="l" t="t" r="r" b="b"/>
            <a:pathLst>
              <a:path w="4234180">
                <a:moveTo>
                  <a:pt x="0" y="0"/>
                </a:moveTo>
                <a:lnTo>
                  <a:pt x="4233570" y="0"/>
                </a:lnTo>
              </a:path>
            </a:pathLst>
          </a:custGeom>
          <a:ln w="24041">
            <a:solidFill>
              <a:srgbClr val="FFF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Up Arrow 12"/>
          <p:cNvSpPr/>
          <p:nvPr/>
        </p:nvSpPr>
        <p:spPr>
          <a:xfrm>
            <a:off x="1628456" y="2209800"/>
            <a:ext cx="124144" cy="3750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2405059" y="2230751"/>
            <a:ext cx="174627" cy="3750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3293985" y="2209800"/>
            <a:ext cx="188912" cy="298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25" dirty="0"/>
              <a:t>Addin</a:t>
            </a:r>
            <a:r>
              <a:rPr sz="3800" spc="-20" dirty="0"/>
              <a:t>g</a:t>
            </a:r>
            <a:r>
              <a:rPr sz="3800" spc="5" dirty="0"/>
              <a:t> </a:t>
            </a:r>
            <a:r>
              <a:rPr sz="3800" spc="-20" dirty="0"/>
              <a:t>treatment</a:t>
            </a:r>
            <a:endParaRPr sz="3800"/>
          </a:p>
        </p:txBody>
      </p:sp>
      <p:sp>
        <p:nvSpPr>
          <p:cNvPr id="5" name="object 5"/>
          <p:cNvSpPr txBox="1"/>
          <p:nvPr/>
        </p:nvSpPr>
        <p:spPr>
          <a:xfrm>
            <a:off x="535940" y="1694822"/>
            <a:ext cx="7131684" cy="260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Choos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Choos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Choos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planned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facult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approva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planne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treatment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3398"/>
            <a:ext cx="639699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Findings-</a:t>
            </a:r>
            <a:r>
              <a:rPr sz="3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restorations</a:t>
            </a: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3200" spc="6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caries, conditions Dental</a:t>
            </a:r>
            <a:r>
              <a:rPr sz="32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aramond"/>
                <a:cs typeface="Garamond"/>
              </a:rPr>
              <a:t>Txs-</a:t>
            </a: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planned</a:t>
            </a:r>
            <a:r>
              <a:rPr sz="32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aramond"/>
                <a:cs typeface="Garamond"/>
              </a:rPr>
              <a:t>procedures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447800"/>
            <a:ext cx="80772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1405" y="3243833"/>
            <a:ext cx="361950" cy="371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600" y="341522"/>
            <a:ext cx="636973" cy="491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914400"/>
            <a:ext cx="390905" cy="400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Addin</a:t>
            </a:r>
            <a:r>
              <a:rPr dirty="0"/>
              <a:t>g</a:t>
            </a:r>
            <a:r>
              <a:rPr spc="10" dirty="0"/>
              <a:t> </a:t>
            </a:r>
            <a:r>
              <a:rPr spc="-20" dirty="0"/>
              <a:t>Treatment</a:t>
            </a:r>
            <a:r>
              <a:rPr spc="-10" dirty="0"/>
              <a:t> </a:t>
            </a:r>
            <a:r>
              <a:rPr spc="-25" dirty="0"/>
              <a:t>Notes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94822"/>
            <a:ext cx="764159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7180" indent="-342900">
              <a:lnSpc>
                <a:spcPct val="10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Treatmen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mus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adde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every </a:t>
            </a:r>
            <a:r>
              <a:rPr sz="3000" spc="-5" dirty="0" smtClean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18152"/>
            <a:ext cx="7375525" cy="40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Complet</a:t>
            </a:r>
            <a:r>
              <a:rPr spc="-20" dirty="0"/>
              <a:t>e</a:t>
            </a:r>
            <a:r>
              <a:rPr spc="-10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spc="-25" dirty="0"/>
              <a:t>not</a:t>
            </a:r>
            <a:r>
              <a:rPr spc="-20" dirty="0"/>
              <a:t>e</a:t>
            </a:r>
            <a:r>
              <a:rPr spc="5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25" dirty="0"/>
              <a:t>hi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5" dirty="0"/>
              <a:t>Ad</a:t>
            </a:r>
            <a:r>
              <a:rPr dirty="0"/>
              <a:t>d </a:t>
            </a:r>
            <a:r>
              <a:rPr spc="-30" dirty="0"/>
              <a:t>New</a:t>
            </a:r>
          </a:p>
        </p:txBody>
      </p:sp>
      <p:sp>
        <p:nvSpPr>
          <p:cNvPr id="5" name="object 5"/>
          <p:cNvSpPr/>
          <p:nvPr/>
        </p:nvSpPr>
        <p:spPr>
          <a:xfrm>
            <a:off x="1167383" y="2132076"/>
            <a:ext cx="6809993" cy="346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Not</a:t>
            </a:r>
            <a:r>
              <a:rPr spc="-20" dirty="0"/>
              <a:t>e</a:t>
            </a:r>
            <a:r>
              <a:rPr dirty="0"/>
              <a:t> </a:t>
            </a:r>
            <a:r>
              <a:rPr spc="-5" dirty="0"/>
              <a:t>appear</a:t>
            </a:r>
            <a:r>
              <a:rPr dirty="0"/>
              <a:t>s</a:t>
            </a:r>
            <a:r>
              <a:rPr spc="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Tx</a:t>
            </a:r>
            <a:r>
              <a:rPr spc="-5" dirty="0"/>
              <a:t> </a:t>
            </a:r>
            <a:r>
              <a:rPr spc="-25" dirty="0"/>
              <a:t>Histor</a:t>
            </a:r>
            <a:r>
              <a:rPr spc="-20" dirty="0"/>
              <a:t>y</a:t>
            </a:r>
            <a:r>
              <a:rPr spc="10" dirty="0"/>
              <a:t> </a:t>
            </a:r>
            <a:r>
              <a:rPr dirty="0"/>
              <a:t>tab</a:t>
            </a:r>
          </a:p>
        </p:txBody>
      </p:sp>
      <p:sp>
        <p:nvSpPr>
          <p:cNvPr id="5" name="object 5"/>
          <p:cNvSpPr/>
          <p:nvPr/>
        </p:nvSpPr>
        <p:spPr>
          <a:xfrm>
            <a:off x="381000" y="1752600"/>
            <a:ext cx="80772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AxiUm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86661"/>
            <a:ext cx="8034020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lang="en-US" sz="2600" spc="-15" dirty="0" smtClean="0">
                <a:solidFill>
                  <a:srgbClr val="FFFFFF"/>
                </a:solidFill>
                <a:latin typeface="Arial"/>
                <a:cs typeface="Arial"/>
              </a:rPr>
              <a:t>Workstations</a:t>
            </a:r>
            <a:r>
              <a:rPr sz="26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cubicle</a:t>
            </a:r>
            <a:endParaRPr sz="2600" dirty="0">
              <a:latin typeface="Arial"/>
              <a:cs typeface="Arial"/>
            </a:endParaRPr>
          </a:p>
          <a:p>
            <a:pPr marL="355600" marR="450215" indent="-342900">
              <a:lnSpc>
                <a:spcPct val="100000"/>
              </a:lnSpc>
              <a:spcBef>
                <a:spcPts val="625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laptops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clinic,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spc="-10" dirty="0" smtClean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6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not allow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spc="-5" dirty="0" smtClean="0">
                <a:solidFill>
                  <a:srgbClr val="FFFFFF"/>
                </a:solidFill>
                <a:latin typeface="Arial"/>
                <a:cs typeface="Arial"/>
              </a:rPr>
              <a:t>proper </a:t>
            </a:r>
            <a:r>
              <a:rPr sz="2600" spc="-15" dirty="0" smtClean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r>
              <a:rPr sz="26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approval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endParaRPr sz="26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0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Log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onto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spc="-15" dirty="0" smtClean="0">
                <a:solidFill>
                  <a:srgbClr val="FFFFFF"/>
                </a:solidFill>
                <a:latin typeface="Arial"/>
                <a:cs typeface="Arial"/>
              </a:rPr>
              <a:t>stations</a:t>
            </a:r>
            <a:r>
              <a:rPr sz="26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LSU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username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and password</a:t>
            </a:r>
            <a:endParaRPr sz="2600" dirty="0">
              <a:latin typeface="Arial"/>
              <a:cs typeface="Arial"/>
            </a:endParaRPr>
          </a:p>
          <a:p>
            <a:pPr marL="355600" marR="1293495" indent="-342900">
              <a:lnSpc>
                <a:spcPct val="100000"/>
              </a:lnSpc>
              <a:spcBef>
                <a:spcPts val="620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Click on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axium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icon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axium username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password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Log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 smtClean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6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finished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4800" y="3886200"/>
            <a:ext cx="981455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992" y="402335"/>
            <a:ext cx="5638800" cy="530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0102" y="375848"/>
            <a:ext cx="67784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Planne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treatments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statu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colum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text </a:t>
            </a:r>
            <a:endParaRPr lang="en-US" sz="18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7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ellow</a:t>
            </a:r>
            <a:r>
              <a:rPr sz="1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dots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odontogram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indicate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planned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treatments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1066800"/>
            <a:ext cx="7914132" cy="5592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5128"/>
            <a:ext cx="7674609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Alerts-</a:t>
            </a:r>
            <a:r>
              <a:rPr sz="38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Garamond"/>
                <a:cs typeface="Garamond"/>
              </a:rPr>
              <a:t>clic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38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38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red</a:t>
            </a:r>
            <a:r>
              <a:rPr sz="38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aler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8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Garamond"/>
                <a:cs typeface="Garamond"/>
              </a:rPr>
              <a:t>butto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38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38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38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view medical</a:t>
            </a:r>
            <a:r>
              <a:rPr sz="38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alert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38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for</a:t>
            </a:r>
            <a:r>
              <a:rPr sz="38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Garamond"/>
                <a:cs typeface="Garamond"/>
              </a:rPr>
              <a:t>thi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38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patient</a:t>
            </a:r>
            <a:endParaRPr sz="38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600200"/>
            <a:ext cx="7239000" cy="453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286000"/>
            <a:ext cx="3728126" cy="42211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940" y="393262"/>
            <a:ext cx="8072119" cy="1661993"/>
          </a:xfrm>
        </p:spPr>
        <p:txBody>
          <a:bodyPr/>
          <a:lstStyle/>
          <a:p>
            <a:r>
              <a:rPr lang="en-US" sz="3600" dirty="0" smtClean="0"/>
              <a:t>Click on red Alert button in status bar to see same medical alerts that appear in the EHR Alerts box next to </a:t>
            </a:r>
            <a:r>
              <a:rPr lang="en-US" sz="3600" dirty="0" err="1" smtClean="0"/>
              <a:t>odontogram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4203"/>
            <a:ext cx="7404734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***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Blue</a:t>
            </a:r>
            <a:r>
              <a:rPr sz="29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ex</a:t>
            </a:r>
            <a:r>
              <a:rPr sz="2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9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25" dirty="0">
                <a:solidFill>
                  <a:srgbClr val="FFFFFF"/>
                </a:solidFill>
                <a:latin typeface="Garamond"/>
                <a:cs typeface="Garamond"/>
              </a:rPr>
              <a:t>mean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9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unapprov</a:t>
            </a:r>
            <a:r>
              <a:rPr sz="2900" spc="-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d-</a:t>
            </a:r>
            <a:endParaRPr sz="2900" dirty="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hav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9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faculty</a:t>
            </a:r>
            <a:r>
              <a:rPr sz="2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approv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9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9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rad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9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sz="2900" spc="-15" dirty="0" smtClean="0">
                <a:solidFill>
                  <a:srgbClr val="FFFFFF"/>
                </a:solidFill>
                <a:latin typeface="Garamond"/>
                <a:cs typeface="Garamond"/>
              </a:rPr>
              <a:t>end</a:t>
            </a:r>
            <a:r>
              <a:rPr sz="2900" spc="-5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900" spc="-1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9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2900" spc="-2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00" spc="-15" dirty="0">
                <a:solidFill>
                  <a:srgbClr val="FFFFFF"/>
                </a:solidFill>
                <a:latin typeface="Garamond"/>
                <a:cs typeface="Garamond"/>
              </a:rPr>
              <a:t>clinic session</a:t>
            </a:r>
            <a:endParaRPr sz="2900" dirty="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9555" y="3132582"/>
            <a:ext cx="7105650" cy="146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0" y="6172200"/>
            <a:ext cx="943355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5128"/>
            <a:ext cx="754126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spc="-25" dirty="0">
                <a:solidFill>
                  <a:srgbClr val="FFFFFF"/>
                </a:solidFill>
                <a:latin typeface="Garamond"/>
                <a:cs typeface="Garamond"/>
              </a:rPr>
              <a:t>Approve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38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15" dirty="0" smtClean="0">
                <a:solidFill>
                  <a:srgbClr val="FFFFFF"/>
                </a:solidFill>
                <a:latin typeface="Garamond"/>
                <a:cs typeface="Garamond"/>
              </a:rPr>
              <a:t>tr</a:t>
            </a:r>
            <a:r>
              <a:rPr lang="en-US" sz="3800" spc="-15" dirty="0" smtClean="0">
                <a:solidFill>
                  <a:srgbClr val="FFFFFF"/>
                </a:solidFill>
                <a:latin typeface="Garamond"/>
                <a:cs typeface="Garamond"/>
              </a:rPr>
              <a:t>eatment turns </a:t>
            </a:r>
            <a:r>
              <a:rPr sz="3800" spc="-15" dirty="0" smtClean="0">
                <a:solidFill>
                  <a:srgbClr val="FFFFFF"/>
                </a:solidFill>
                <a:latin typeface="Garamond"/>
                <a:cs typeface="Garamond"/>
              </a:rPr>
              <a:t>text</a:t>
            </a:r>
            <a:r>
              <a:rPr lang="en-US" sz="3800" spc="-15" dirty="0" smtClean="0">
                <a:solidFill>
                  <a:srgbClr val="FFFFFF"/>
                </a:solidFill>
                <a:latin typeface="Garamond"/>
                <a:cs typeface="Garamond"/>
              </a:rPr>
              <a:t> to </a:t>
            </a:r>
            <a:r>
              <a:rPr sz="3800" spc="-20" dirty="0" smtClean="0">
                <a:solidFill>
                  <a:srgbClr val="FFFFFF"/>
                </a:solidFill>
                <a:latin typeface="Garamond"/>
                <a:cs typeface="Garamond"/>
              </a:rPr>
              <a:t>black</a:t>
            </a:r>
            <a:r>
              <a:rPr sz="3800" spc="-15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endParaRPr lang="en-US" sz="3800" spc="-15" dirty="0" smtClean="0">
              <a:solidFill>
                <a:srgbClr val="FFFFFF"/>
              </a:solidFill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lang="en-US" sz="38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lang="en-US" sz="3800" spc="-15" dirty="0" smtClean="0">
                <a:solidFill>
                  <a:srgbClr val="FFFFFF"/>
                </a:solidFill>
                <a:latin typeface="Garamond"/>
                <a:cs typeface="Garamond"/>
              </a:rPr>
              <a:t>nd </a:t>
            </a:r>
            <a:r>
              <a:rPr sz="3800" spc="-15" dirty="0" smtClean="0">
                <a:solidFill>
                  <a:srgbClr val="FFFFFF"/>
                </a:solidFill>
                <a:latin typeface="Garamond"/>
                <a:cs typeface="Garamond"/>
              </a:rPr>
              <a:t>chart </a:t>
            </a:r>
            <a:r>
              <a:rPr sz="3800" spc="-30" dirty="0">
                <a:solidFill>
                  <a:srgbClr val="FFFFFF"/>
                </a:solidFill>
                <a:latin typeface="Garamond"/>
                <a:cs typeface="Garamond"/>
              </a:rPr>
              <a:t>numbe</a:t>
            </a:r>
            <a:r>
              <a:rPr sz="3800" spc="-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38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5" dirty="0" smtClean="0">
                <a:solidFill>
                  <a:srgbClr val="FFFFFF"/>
                </a:solidFill>
                <a:latin typeface="Garamond"/>
                <a:cs typeface="Garamond"/>
              </a:rPr>
              <a:t>button</a:t>
            </a:r>
            <a:r>
              <a:rPr lang="en-US" sz="38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sz="3800" spc="-15" dirty="0" smtClean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3800" spc="10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Garamond"/>
                <a:cs typeface="Garamond"/>
              </a:rPr>
              <a:t>grey</a:t>
            </a:r>
            <a:endParaRPr sz="3800" dirty="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2401" y="1600200"/>
            <a:ext cx="5759958" cy="453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04800"/>
            <a:ext cx="8072119" cy="609600"/>
          </a:xfrm>
        </p:spPr>
        <p:txBody>
          <a:bodyPr/>
          <a:lstStyle/>
          <a:p>
            <a:r>
              <a:rPr lang="en-US" dirty="0" smtClean="0"/>
              <a:t>Tips: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914400"/>
            <a:ext cx="8072119" cy="6230243"/>
          </a:xfrm>
        </p:spPr>
        <p:txBody>
          <a:bodyPr/>
          <a:lstStyle/>
          <a:p>
            <a:r>
              <a:rPr lang="en-US" dirty="0" smtClean="0"/>
              <a:t>Attrition- Select surface boxes in </a:t>
            </a:r>
            <a:r>
              <a:rPr lang="en-US" dirty="0" err="1" smtClean="0"/>
              <a:t>odontogram</a:t>
            </a:r>
            <a:r>
              <a:rPr lang="en-US" dirty="0" smtClean="0"/>
              <a:t>- should be occlusal surface </a:t>
            </a:r>
            <a:r>
              <a:rPr lang="en-US" dirty="0" smtClean="0"/>
              <a:t>only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Implant- tooth must be identified as missing first</a:t>
            </a:r>
          </a:p>
          <a:p>
            <a:endParaRPr lang="en-US" dirty="0"/>
          </a:p>
          <a:p>
            <a:r>
              <a:rPr lang="en-US" dirty="0" smtClean="0"/>
              <a:t>ACC- all ceramic </a:t>
            </a:r>
            <a:r>
              <a:rPr lang="en-US" dirty="0" smtClean="0"/>
              <a:t>crown, porcelain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Collect signature window?- close the window for this </a:t>
            </a:r>
            <a:r>
              <a:rPr lang="en-US" dirty="0" smtClean="0"/>
              <a:t>exercise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Supernumerary tooth site = 50+ nearest tooth#</a:t>
            </a:r>
          </a:p>
          <a:p>
            <a:r>
              <a:rPr lang="en-US" dirty="0" smtClean="0"/>
              <a:t>58 if it is nearest to tooth #8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76400"/>
            <a:ext cx="685800" cy="596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819400"/>
            <a:ext cx="390476" cy="10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360" y="4633596"/>
            <a:ext cx="3561905" cy="8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6461556"/>
            <a:ext cx="4466667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3262"/>
            <a:ext cx="807211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0210" algn="l"/>
              </a:tabLst>
            </a:pPr>
            <a:r>
              <a:rPr spc="-5" dirty="0" err="1" smtClean="0"/>
              <a:t>Axiu</a:t>
            </a:r>
            <a:r>
              <a:rPr dirty="0" err="1" smtClean="0"/>
              <a:t>m</a:t>
            </a:r>
            <a:r>
              <a:rPr dirty="0"/>
              <a:t>	</a:t>
            </a:r>
            <a:r>
              <a:rPr spc="-5" dirty="0"/>
              <a:t>Help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49102"/>
            <a:ext cx="5804535" cy="3926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76270">
              <a:lnSpc>
                <a:spcPct val="11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Kath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Hansel Roo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2305 504-941-8139</a:t>
            </a:r>
            <a:endParaRPr sz="3000">
              <a:latin typeface="Arial"/>
              <a:cs typeface="Arial"/>
            </a:endParaRPr>
          </a:p>
          <a:p>
            <a:pPr marL="12700" marR="3323590">
              <a:lnSpc>
                <a:spcPct val="110000"/>
              </a:lnSpc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Jef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Schluter Roo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3333 504-941-8183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E-mail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FF6500"/>
              </a:buClr>
              <a:buSzPct val="65000"/>
              <a:buFont typeface="Microsoft Sans Serif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Interna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messag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throug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axium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3262"/>
            <a:ext cx="7585075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200" spc="-30" dirty="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campus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 R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emote</a:t>
            </a:r>
            <a:r>
              <a:rPr sz="42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access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4200" spc="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Citrix- Application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420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tab-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 Axium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828800"/>
            <a:ext cx="5715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76400"/>
            <a:ext cx="8229600" cy="464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5" y="2194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049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8238744" y="19049"/>
                </a:lnTo>
                <a:close/>
              </a:path>
              <a:path w="8239125" h="619125">
                <a:moveTo>
                  <a:pt x="19050" y="19050"/>
                </a:moveTo>
                <a:lnTo>
                  <a:pt x="19050" y="9144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8239125" h="619125">
                <a:moveTo>
                  <a:pt x="19050" y="618744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618744"/>
                </a:lnTo>
                <a:lnTo>
                  <a:pt x="19050" y="6187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1725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HIPA</a:t>
            </a:r>
            <a:r>
              <a:rPr dirty="0"/>
              <a:t>A</a:t>
            </a:r>
            <a:r>
              <a:rPr spc="5" dirty="0"/>
              <a:t> </a:t>
            </a:r>
            <a:r>
              <a:rPr spc="-20" dirty="0"/>
              <a:t>Policies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18361"/>
            <a:ext cx="8379460" cy="4319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07110" indent="-342900">
              <a:lnSpc>
                <a:spcPct val="100000"/>
              </a:lnSpc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contain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medical information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safeguarded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and respected.</a:t>
            </a:r>
            <a:endParaRPr sz="2600" dirty="0">
              <a:latin typeface="Arial"/>
              <a:cs typeface="Arial"/>
            </a:endParaRPr>
          </a:p>
          <a:p>
            <a:pPr marL="347980" marR="5080" indent="-335280">
              <a:lnSpc>
                <a:spcPct val="100000"/>
              </a:lnSpc>
              <a:spcBef>
                <a:spcPts val="650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48615" algn="l"/>
              </a:tabLst>
            </a:pPr>
            <a:r>
              <a:rPr lang="en-US" sz="2600" spc="-15" dirty="0" smtClean="0">
                <a:solidFill>
                  <a:srgbClr val="FFFFFF"/>
                </a:solidFill>
                <a:latin typeface="Arial"/>
                <a:cs typeface="Arial"/>
              </a:rPr>
              <a:t>Do not view patient records in p</a:t>
            </a:r>
            <a:r>
              <a:rPr sz="2600" spc="-15" dirty="0" smtClean="0">
                <a:solidFill>
                  <a:srgbClr val="FFFFFF"/>
                </a:solidFill>
                <a:latin typeface="Arial"/>
                <a:cs typeface="Arial"/>
              </a:rPr>
              <a:t>ublic</a:t>
            </a:r>
            <a:r>
              <a:rPr sz="26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 smtClean="0">
                <a:solidFill>
                  <a:srgbClr val="FFFFFF"/>
                </a:solidFill>
                <a:latin typeface="Arial"/>
                <a:cs typeface="Arial"/>
              </a:rPr>
              <a:t>places</a:t>
            </a:r>
            <a:r>
              <a:rPr lang="en-US" sz="2600" spc="-15" dirty="0" smtClean="0">
                <a:solidFill>
                  <a:srgbClr val="FFFFFF"/>
                </a:solidFill>
                <a:latin typeface="Arial"/>
                <a:cs typeface="Arial"/>
              </a:rPr>
              <a:t> via </a:t>
            </a:r>
            <a:r>
              <a:rPr sz="2600" spc="-15" dirty="0" smtClean="0">
                <a:solidFill>
                  <a:srgbClr val="FFFFFF"/>
                </a:solidFill>
                <a:latin typeface="Arial"/>
                <a:cs typeface="Arial"/>
              </a:rPr>
              <a:t>remote</a:t>
            </a:r>
            <a:r>
              <a:rPr sz="26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connection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axium-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violation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 will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dismissal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dental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2600" dirty="0">
              <a:latin typeface="Arial"/>
              <a:cs typeface="Arial"/>
            </a:endParaRPr>
          </a:p>
          <a:p>
            <a:pPr marL="355600" marR="254000" indent="-342900">
              <a:lnSpc>
                <a:spcPct val="100000"/>
              </a:lnSpc>
              <a:spcBef>
                <a:spcPts val="595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(includes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the elevator)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sz="2600" spc="-15" dirty="0" smtClean="0">
                <a:solidFill>
                  <a:srgbClr val="FFFFFF"/>
                </a:solidFill>
                <a:latin typeface="Arial"/>
                <a:cs typeface="Arial"/>
              </a:rPr>
              <a:t>Printing</a:t>
            </a:r>
            <a:r>
              <a:rPr sz="26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spc="10" dirty="0" smtClean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-15" dirty="0" smtClean="0">
                <a:solidFill>
                  <a:srgbClr val="FFFFFF"/>
                </a:solidFill>
                <a:latin typeface="Arial"/>
                <a:cs typeface="Arial"/>
              </a:rPr>
              <a:t>restricted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ts val="3095"/>
              </a:lnSpc>
              <a:spcBef>
                <a:spcPts val="620"/>
              </a:spcBef>
              <a:buClr>
                <a:srgbClr val="FF6500"/>
              </a:buClr>
              <a:buSzPct val="65384"/>
              <a:buFont typeface="Microsoft Sans Serif"/>
              <a:buChar char="•"/>
              <a:tabLst>
                <a:tab pos="355600" algn="l"/>
              </a:tabLst>
            </a:pPr>
            <a:r>
              <a:rPr lang="en-US" sz="2600" spc="-15" dirty="0" err="1" smtClean="0">
                <a:solidFill>
                  <a:srgbClr val="FFFFFF"/>
                </a:solidFill>
                <a:latin typeface="Arial"/>
                <a:cs typeface="Arial"/>
              </a:rPr>
              <a:t>Axium</a:t>
            </a:r>
            <a:r>
              <a:rPr lang="en-US" sz="2600" spc="-15" dirty="0" smtClean="0">
                <a:solidFill>
                  <a:srgbClr val="FFFFFF"/>
                </a:solidFill>
                <a:latin typeface="Arial"/>
                <a:cs typeface="Arial"/>
              </a:rPr>
              <a:t>  a</a:t>
            </a:r>
            <a:r>
              <a:rPr sz="2600" spc="-15" dirty="0" smtClean="0">
                <a:solidFill>
                  <a:srgbClr val="FFFFFF"/>
                </a:solidFill>
                <a:latin typeface="Arial"/>
                <a:cs typeface="Arial"/>
              </a:rPr>
              <a:t>utomatic</a:t>
            </a:r>
            <a:r>
              <a:rPr sz="26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logout-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3262"/>
            <a:ext cx="7889875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200" spc="-30" dirty="0">
                <a:solidFill>
                  <a:srgbClr val="FFFFFF"/>
                </a:solidFill>
                <a:latin typeface="Garamond"/>
                <a:cs typeface="Garamond"/>
              </a:rPr>
              <a:t>Axium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organize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42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int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o </a:t>
            </a:r>
            <a:r>
              <a:rPr sz="4200" spc="-30" dirty="0">
                <a:solidFill>
                  <a:srgbClr val="FFFFFF"/>
                </a:solidFill>
                <a:latin typeface="Garamond"/>
                <a:cs typeface="Garamond"/>
              </a:rPr>
              <a:t>module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 for 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differen</a:t>
            </a:r>
            <a:r>
              <a:rPr sz="4200" spc="-1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functions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sz="42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42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Garamond"/>
                <a:cs typeface="Garamond"/>
              </a:rPr>
              <a:t>security</a:t>
            </a:r>
            <a:r>
              <a:rPr sz="42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Garamond"/>
                <a:cs typeface="Garamond"/>
              </a:rPr>
              <a:t>access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600200"/>
            <a:ext cx="7467600" cy="453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1022</Words>
  <Application>Microsoft Office PowerPoint</Application>
  <PresentationFormat>On-screen Show (4:3)</PresentationFormat>
  <Paragraphs>154</Paragraphs>
  <Slides>66</Slides>
  <Notes>66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Garamond</vt:lpstr>
      <vt:lpstr>Microsoft Sans Serif</vt:lpstr>
      <vt:lpstr>Times New Roman</vt:lpstr>
      <vt:lpstr>Office Theme</vt:lpstr>
      <vt:lpstr>PowerPoint Presentation</vt:lpstr>
      <vt:lpstr>PowerPoint Presentation</vt:lpstr>
      <vt:lpstr>Help is available with 2 options: axiUm Help File button opens company website  </vt:lpstr>
      <vt:lpstr>Custom Help file button opens LSUSD axiUm Help page</vt:lpstr>
      <vt:lpstr>PowerPoint Presentation</vt:lpstr>
      <vt:lpstr>AxiUm</vt:lpstr>
      <vt:lpstr>PowerPoint Presentation</vt:lpstr>
      <vt:lpstr>HIPAA Policies</vt:lpstr>
      <vt:lpstr>PowerPoint Presentation</vt:lpstr>
      <vt:lpstr>Axium Security</vt:lpstr>
      <vt:lpstr>Axium login</vt:lpstr>
      <vt:lpstr>PowerPoint Presentation</vt:lpstr>
      <vt:lpstr>PowerPoint Presentation</vt:lpstr>
      <vt:lpstr>PowerPoint Presentation</vt:lpstr>
      <vt:lpstr>PowerPoint Presentation</vt:lpstr>
      <vt:lpstr>Here is your assigned patient for training</vt:lpstr>
      <vt:lpstr>Rolodex- opening a patient’s chart</vt:lpstr>
      <vt:lpstr>PowerPoint Presentation</vt:lpstr>
      <vt:lpstr>PowerPoint Presentation</vt:lpstr>
      <vt:lpstr>PowerPoint Presentation</vt:lpstr>
      <vt:lpstr>Select EHR to open the  chart </vt:lpstr>
      <vt:lpstr>PowerPoint Presentation</vt:lpstr>
      <vt:lpstr>PowerPoint Presentation</vt:lpstr>
      <vt:lpstr>Check medical history</vt:lpstr>
      <vt:lpstr>Look down to the Status Bar for important notifications</vt:lpstr>
      <vt:lpstr> Message window appears when EHR  is opened explaining what  action is needed-  Medical History needs to be updated (last update &gt; 2 years ago)</vt:lpstr>
      <vt:lpstr>Answer all questions- pink lines are required answers</vt:lpstr>
      <vt:lpstr>Important!!!! Enter today’s date to answer  “Date this form was fully completed”</vt:lpstr>
      <vt:lpstr>SIG – signature required on medical history form</vt:lpstr>
      <vt:lpstr>Click on the Intervention symbol in the status bar to see any remaining interventions needed</vt:lpstr>
      <vt:lpstr>PowerPoint Presentation</vt:lpstr>
      <vt:lpstr>BP Readings</vt:lpstr>
      <vt:lpstr>To add a form- click on the Add Patient Form button on top toolbar</vt:lpstr>
      <vt:lpstr>PowerPoint Presentation</vt:lpstr>
      <vt:lpstr>Medical Information Request</vt:lpstr>
      <vt:lpstr>Physician’s Response- patient or physician returns form which is scanned into the Physician’s Response tab</vt:lpstr>
      <vt:lpstr>PowerPoint Presentation</vt:lpstr>
      <vt:lpstr>Page 1- printed and given to patient to bring to physician Page 2- completed by physician and returned to clinic</vt:lpstr>
      <vt:lpstr>EHR module</vt:lpstr>
      <vt:lpstr>Tx History tab in EHR</vt:lpstr>
      <vt:lpstr>Forms tab</vt:lpstr>
      <vt:lpstr>Attachments tab</vt:lpstr>
      <vt:lpstr>Perio tab</vt:lpstr>
      <vt:lpstr>Dental Charting</vt:lpstr>
      <vt:lpstr>PowerPoint Presentation</vt:lpstr>
      <vt:lpstr>PowerPoint Presentation</vt:lpstr>
      <vt:lpstr>PowerPoint Presentation</vt:lpstr>
      <vt:lpstr>Findings button- chart existing restorations and new caries</vt:lpstr>
      <vt:lpstr>Chart existing restorations- Add finding button  </vt:lpstr>
      <vt:lpstr>Findings -Existing restorations and caries added Status A or E in Sts column</vt:lpstr>
      <vt:lpstr>PowerPoint Presentation</vt:lpstr>
      <vt:lpstr>PowerPoint Presentation</vt:lpstr>
      <vt:lpstr>PowerPoint Presentation</vt:lpstr>
      <vt:lpstr>Choose a button</vt:lpstr>
      <vt:lpstr>Adding treatment</vt:lpstr>
      <vt:lpstr>PowerPoint Presentation</vt:lpstr>
      <vt:lpstr>Adding Treatment Notes</vt:lpstr>
      <vt:lpstr>Complete your note and hit Add New</vt:lpstr>
      <vt:lpstr>Note appears in Tx History tab</vt:lpstr>
      <vt:lpstr>PowerPoint Presentation</vt:lpstr>
      <vt:lpstr>PowerPoint Presentation</vt:lpstr>
      <vt:lpstr>Click on red Alert button in status bar to see same medical alerts that appear in the EHR Alerts box next to odontogram </vt:lpstr>
      <vt:lpstr>PowerPoint Presentation</vt:lpstr>
      <vt:lpstr>PowerPoint Presentation</vt:lpstr>
      <vt:lpstr>Tips:</vt:lpstr>
      <vt:lpstr>Axium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Orientation</dc:title>
  <dc:creator>Computer Services</dc:creator>
  <cp:lastModifiedBy>Hansel, Kathryn</cp:lastModifiedBy>
  <cp:revision>27</cp:revision>
  <dcterms:created xsi:type="dcterms:W3CDTF">2017-03-01T15:53:49Z</dcterms:created>
  <dcterms:modified xsi:type="dcterms:W3CDTF">2018-02-09T20:08:11Z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2014-02-25T00:00:00Z</vt:filetime>
  </property>
  <property fmtid="{D5CDD505-2E9C-101B-9397-08002B2CF9AE}" pid="3" name="LastSaved">
    <vt:filetime>2017-03-01T00:00:00Z</vt:filetime>
  </property>
</Properties>
</file>